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legacyDocTextInfo.bin" ContentType="application/vnd.ms-office.legacyDocTextInf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7" r:id="rId1"/>
  </p:sldMasterIdLst>
  <p:notesMasterIdLst>
    <p:notesMasterId r:id="rId40"/>
  </p:notesMasterIdLst>
  <p:handoutMasterIdLst>
    <p:handoutMasterId r:id="rId41"/>
  </p:handoutMasterIdLst>
  <p:sldIdLst>
    <p:sldId id="485" r:id="rId2"/>
    <p:sldId id="603" r:id="rId3"/>
    <p:sldId id="611" r:id="rId4"/>
    <p:sldId id="625" r:id="rId5"/>
    <p:sldId id="626" r:id="rId6"/>
    <p:sldId id="627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5" r:id="rId15"/>
    <p:sldId id="642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67" r:id="rId25"/>
    <p:sldId id="665" r:id="rId26"/>
    <p:sldId id="666" r:id="rId27"/>
    <p:sldId id="653" r:id="rId28"/>
    <p:sldId id="670" r:id="rId29"/>
    <p:sldId id="671" r:id="rId30"/>
    <p:sldId id="668" r:id="rId31"/>
    <p:sldId id="669" r:id="rId32"/>
    <p:sldId id="654" r:id="rId33"/>
    <p:sldId id="655" r:id="rId34"/>
    <p:sldId id="656" r:id="rId35"/>
    <p:sldId id="657" r:id="rId36"/>
    <p:sldId id="663" r:id="rId37"/>
    <p:sldId id="664" r:id="rId38"/>
    <p:sldId id="623" r:id="rId39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66"/>
    <a:srgbClr val="8439BD"/>
    <a:srgbClr val="CC0099"/>
    <a:srgbClr val="0000FF"/>
    <a:srgbClr val="FFFFCC"/>
    <a:srgbClr val="CBCBCB"/>
    <a:srgbClr val="004F8A"/>
    <a:srgbClr val="FFDDDD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938" autoAdjust="0"/>
    <p:restoredTop sz="95490" autoAdjust="0"/>
  </p:normalViewPr>
  <p:slideViewPr>
    <p:cSldViewPr>
      <p:cViewPr varScale="1"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notesViewPr>
    <p:cSldViewPr>
      <p:cViewPr varScale="1">
        <p:scale>
          <a:sx n="55" d="100"/>
          <a:sy n="55" d="100"/>
        </p:scale>
        <p:origin x="-2868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13" Type="http://schemas.microsoft.com/office/2006/relationships/legacyDiagramText" Target="legacyDiagramText13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12" Type="http://schemas.microsoft.com/office/2006/relationships/legacyDiagramText" Target="legacyDiagramText12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11" Type="http://schemas.microsoft.com/office/2006/relationships/legacyDiagramText" Target="legacyDiagramText11.bin"/><Relationship Id="rId5" Type="http://schemas.microsoft.com/office/2006/relationships/legacyDiagramText" Target="legacyDiagramText5.bin"/><Relationship Id="rId10" Type="http://schemas.microsoft.com/office/2006/relationships/legacyDiagramText" Target="legacyDiagramText10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Relationship Id="rId14" Type="http://schemas.microsoft.com/office/2006/relationships/legacyDiagramText" Target="legacyDiagramText14.bin"/></Relationships>
</file>

<file path=ppt/drawings/_rels/vmlDrawing2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22.bin"/><Relationship Id="rId13" Type="http://schemas.microsoft.com/office/2006/relationships/legacyDiagramText" Target="legacyDiagramText27.bin"/><Relationship Id="rId3" Type="http://schemas.microsoft.com/office/2006/relationships/legacyDiagramText" Target="legacyDiagramText17.bin"/><Relationship Id="rId7" Type="http://schemas.microsoft.com/office/2006/relationships/legacyDiagramText" Target="legacyDiagramText21.bin"/><Relationship Id="rId12" Type="http://schemas.microsoft.com/office/2006/relationships/legacyDiagramText" Target="legacyDiagramText26.bin"/><Relationship Id="rId2" Type="http://schemas.microsoft.com/office/2006/relationships/legacyDiagramText" Target="legacyDiagramText16.bin"/><Relationship Id="rId1" Type="http://schemas.microsoft.com/office/2006/relationships/legacyDiagramText" Target="legacyDiagramText15.bin"/><Relationship Id="rId6" Type="http://schemas.microsoft.com/office/2006/relationships/legacyDiagramText" Target="legacyDiagramText20.bin"/><Relationship Id="rId11" Type="http://schemas.microsoft.com/office/2006/relationships/legacyDiagramText" Target="legacyDiagramText25.bin"/><Relationship Id="rId5" Type="http://schemas.microsoft.com/office/2006/relationships/legacyDiagramText" Target="legacyDiagramText19.bin"/><Relationship Id="rId10" Type="http://schemas.microsoft.com/office/2006/relationships/legacyDiagramText" Target="legacyDiagramText24.bin"/><Relationship Id="rId4" Type="http://schemas.microsoft.com/office/2006/relationships/legacyDiagramText" Target="legacyDiagramText18.bin"/><Relationship Id="rId9" Type="http://schemas.microsoft.com/office/2006/relationships/legacyDiagramText" Target="legacyDiagramText23.bin"/><Relationship Id="rId14" Type="http://schemas.microsoft.com/office/2006/relationships/legacyDiagramText" Target="legacyDiagramText28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951A2C72-269F-4061-AD26-ED95CA476268}" type="datetimeFigureOut">
              <a:rPr lang="zh-TW" altLang="en-US"/>
              <a:pPr>
                <a:defRPr/>
              </a:pPr>
              <a:t>2014/10/24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648421D-EAE2-4286-9225-BD540B89B3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8D4C66-BD9D-443A-A19F-1A70C8EE9F7F}" type="datetimeFigureOut">
              <a:rPr lang="zh-TW" altLang="en-US"/>
              <a:pPr>
                <a:defRPr/>
              </a:pPr>
              <a:t>2014/10/24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96E731-C781-4441-A8E7-D5FFC69CC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TW" dirty="0" smtClean="0"/>
          </a:p>
        </p:txBody>
      </p:sp>
      <p:sp>
        <p:nvSpPr>
          <p:cNvPr id="35844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F2230F-8CEE-4B11-B316-15819D0FCA97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326">
              <a:defRPr/>
            </a:pPr>
            <a:endParaRPr lang="en-US" altLang="zh-TW" dirty="0" smtClean="0"/>
          </a:p>
        </p:txBody>
      </p:sp>
      <p:sp>
        <p:nvSpPr>
          <p:cNvPr id="44036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D8E78-371E-4C1C-8F27-A263CC07375C}" type="slidenum">
              <a:rPr lang="zh-TW" altLang="en-US" smtClean="0">
                <a:ea typeface="新細明體" charset="-120"/>
              </a:rPr>
              <a:pPr/>
              <a:t>21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F3883B-FEA3-4824-9049-1C817B1DEA96}" type="slidenum">
              <a:rPr lang="zh-TW" altLang="en-US" smtClean="0"/>
              <a:pPr/>
              <a:t>28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-442877">
              <a:defRPr/>
            </a:pPr>
            <a:endParaRPr lang="zh-TW" altLang="en-US" dirty="0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B56D9D-57C5-4E45-BA99-A931261FFA61}" type="slidenum">
              <a:rPr lang="zh-TW" altLang="en-US" smtClean="0"/>
              <a:pPr/>
              <a:t>29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4D40B9-D236-4D09-B72D-89A7539A7277}" type="slidenum">
              <a:rPr lang="zh-TW" altLang="en-US" smtClean="0"/>
              <a:pPr/>
              <a:t>30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A00C05-43E2-4A52-AE65-5E8A0C0A0301}" type="slidenum">
              <a:rPr lang="zh-TW" altLang="en-US" smtClean="0"/>
              <a:pPr/>
              <a:t>31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kumimoji="0"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0B0F59-2E9F-4657-955D-AACDF42F4F8A}" type="slidenum">
              <a:rPr lang="zh-TW" altLang="en-US" smtClean="0"/>
              <a:pPr/>
              <a:t>38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TW" dirty="0" smtClean="0"/>
          </a:p>
        </p:txBody>
      </p:sp>
      <p:sp>
        <p:nvSpPr>
          <p:cNvPr id="39940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0B7661-7AB1-43E8-9CAD-506880050B40}" type="slidenum">
              <a:rPr lang="zh-TW" altLang="en-US" smtClean="0"/>
              <a:pPr/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958B35-5AF4-4DD2-B824-0F693BA99E13}" type="slidenum">
              <a:rPr lang="zh-TW" altLang="en-US" smtClean="0"/>
              <a:pPr/>
              <a:t>3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DB3E2-AE28-47C3-95DB-530B76B301F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DB3E2-AE28-47C3-95DB-530B76B301F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326">
              <a:defRPr/>
            </a:pPr>
            <a:endParaRPr lang="en-US" altLang="zh-TW" dirty="0" smtClean="0"/>
          </a:p>
        </p:txBody>
      </p:sp>
      <p:sp>
        <p:nvSpPr>
          <p:cNvPr id="44036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D8E78-371E-4C1C-8F27-A263CC07375C}" type="slidenum">
              <a:rPr lang="zh-TW" altLang="en-US" smtClean="0">
                <a:ea typeface="新細明體" charset="-120"/>
              </a:rPr>
              <a:pPr/>
              <a:t>16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D115CA-7A17-4EF0-BE8B-3D7BA516DD4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4251">
              <a:defRPr/>
            </a:pPr>
            <a:endParaRPr lang="en-US" altLang="zh-TW" dirty="0" smtClean="0"/>
          </a:p>
        </p:txBody>
      </p:sp>
      <p:sp>
        <p:nvSpPr>
          <p:cNvPr id="44036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D8E78-371E-4C1C-8F27-A263CC07375C}" type="slidenum">
              <a:rPr lang="zh-TW" altLang="en-US" smtClean="0">
                <a:ea typeface="新細明體" charset="-120"/>
              </a:rPr>
              <a:pPr/>
              <a:t>19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581" indent="-228581" defTabSz="914251">
              <a:buFont typeface="+mj-lt"/>
              <a:buAutoNum type="arabicPeriod"/>
              <a:defRPr/>
            </a:pPr>
            <a:r>
              <a:rPr lang="en-GB" altLang="zh-TW" dirty="0" smtClean="0"/>
              <a:t>Applying text alternatives to images with the Alt entry in PDF documents </a:t>
            </a:r>
          </a:p>
          <a:p>
            <a:pPr marL="228581" indent="-228581" defTabSz="914251">
              <a:buFont typeface="+mj-lt"/>
              <a:buAutoNum type="arabicPeriod"/>
              <a:defRPr/>
            </a:pPr>
            <a:r>
              <a:rPr lang="en-GB" altLang="zh-TW" dirty="0" smtClean="0"/>
              <a:t>Ensuring correct tab and reading order in PDF documents  </a:t>
            </a:r>
          </a:p>
          <a:p>
            <a:pPr marL="228581" indent="-228581" defTabSz="914251">
              <a:buFont typeface="+mj-lt"/>
              <a:buAutoNum type="arabicPeriod"/>
              <a:defRPr/>
            </a:pPr>
            <a:r>
              <a:rPr lang="en-GB" altLang="zh-TW" dirty="0" smtClean="0"/>
              <a:t>Using table elements for table markup in PDF Documents  </a:t>
            </a:r>
          </a:p>
          <a:p>
            <a:pPr marL="228581" indent="-228581" defTabSz="914251">
              <a:buFont typeface="+mj-lt"/>
              <a:buAutoNum type="arabicPeriod"/>
              <a:defRPr/>
            </a:pPr>
            <a:r>
              <a:rPr lang="en-GB" altLang="zh-TW" dirty="0" smtClean="0"/>
              <a:t>Performing OCR on a scanned PDF document to provide actual text  </a:t>
            </a:r>
          </a:p>
          <a:p>
            <a:pPr marL="228581" indent="-228581" defTabSz="914251">
              <a:buFont typeface="+mj-lt"/>
              <a:buAutoNum type="arabicPeriod"/>
              <a:defRPr/>
            </a:pPr>
            <a:r>
              <a:rPr lang="en-GB" altLang="zh-TW" dirty="0" smtClean="0"/>
              <a:t>Specifying consistent page numbering for PDF documents  </a:t>
            </a:r>
          </a:p>
          <a:p>
            <a:pPr marL="228581" indent="-228581" defTabSz="914251">
              <a:buFont typeface="+mj-lt"/>
              <a:buAutoNum type="arabicPeriod"/>
              <a:defRPr/>
            </a:pPr>
            <a:endParaRPr lang="en-US" altLang="zh-TW" dirty="0" smtClean="0"/>
          </a:p>
        </p:txBody>
      </p:sp>
      <p:sp>
        <p:nvSpPr>
          <p:cNvPr id="44036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D8E78-371E-4C1C-8F27-A263CC07375C}" type="slidenum">
              <a:rPr lang="zh-TW" altLang="en-US" smtClean="0">
                <a:ea typeface="新細明體" charset="-120"/>
              </a:rPr>
              <a:pPr/>
              <a:t>20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048375"/>
            <a:ext cx="9144000" cy="836613"/>
          </a:xfrm>
          <a:prstGeom prst="rect">
            <a:avLst/>
          </a:prstGeom>
          <a:gradFill>
            <a:gsLst>
              <a:gs pos="0">
                <a:schemeClr val="bg1">
                  <a:alpha val="74000"/>
                </a:schemeClr>
              </a:gs>
              <a:gs pos="50000">
                <a:schemeClr val="bg1">
                  <a:alpha val="63000"/>
                </a:schemeClr>
              </a:gs>
              <a:gs pos="100000">
                <a:schemeClr val="bg1">
                  <a:alpha val="1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" name="Picture 1" descr="Logo of OGCI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192838"/>
            <a:ext cx="3856038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Users\imysit\Documents\MyConnectFiles\ScreenCapture\imysit@ogcio.gov.hk\imysit@ogcio.gov.hk_20130510_170241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5038" y="6161088"/>
            <a:ext cx="151288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0" name="圖片 9" descr="Background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357" y="0"/>
            <a:ext cx="9119286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4BBDE6C-09C9-4E53-B4C7-7D0FF349B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A5CE68A-AA7C-4586-BFA9-8F2FF76BF7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97057C4-1B23-494C-9118-DA5CB4A416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 userDrawn="1"/>
        </p:nvCxnSpPr>
        <p:spPr>
          <a:xfrm>
            <a:off x="755650" y="14843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920806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525963"/>
          </a:xfrm>
          <a:prstGeom prst="rect">
            <a:avLst/>
          </a:prstGeom>
        </p:spPr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1BE35F43-CF3E-4FC6-A820-CCC64A97A456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87C3E42-FF42-4669-9E42-AD9C98267B7C}" type="datetimeFigureOut">
              <a:rPr lang="zh-TW" altLang="en-US"/>
              <a:pPr>
                <a:defRPr/>
              </a:pPr>
              <a:t>2014/10/24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733192-6AA1-4DAB-82FF-6640EE710A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81CC269-DB84-4C08-B824-ED117D458752}" type="datetimeFigureOut">
              <a:rPr lang="zh-TW" altLang="en-US"/>
              <a:pPr>
                <a:defRPr/>
              </a:pPr>
              <a:t>2014/10/24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CCDE2FE-396B-43E5-BF39-CDE52B960B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1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092825"/>
            <a:ext cx="4292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14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092825"/>
            <a:ext cx="17192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4B42919-51CB-4ADF-B612-7F604EB7D6D1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F3C7862-5381-40A7-B917-FC0062512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8B5742A-DFF0-42AE-A6E8-388347112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203921F-DD37-415C-A1CE-1A10C2CD6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56F2299-C1B2-44CC-9A55-93F7B2C135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5DCEF8B-8DF6-41C2-9C59-6D6CDDDC0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BB5706B-3BA7-4EED-8FA8-AE3C8AD3C4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4" descr="未命名 -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21C03136-687C-4435-AFDC-1AE4C0753826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0B3E2C1-0F45-4AD4-9A7B-731CAD774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0EA30E4-E69C-4E1B-9F84-B5EF166E53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2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圖片 13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500" y="6092825"/>
            <a:ext cx="4292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圖片 14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19925" y="6092825"/>
            <a:ext cx="17192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線接點 15"/>
          <p:cNvCxnSpPr/>
          <p:nvPr userDrawn="1"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79AB65B2-36F0-44C7-915B-25A684846144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5" r:id="rId1"/>
    <p:sldLayoutId id="2147487686" r:id="rId2"/>
    <p:sldLayoutId id="2147487687" r:id="rId3"/>
    <p:sldLayoutId id="2147487688" r:id="rId4"/>
    <p:sldLayoutId id="2147487689" r:id="rId5"/>
    <p:sldLayoutId id="2147487690" r:id="rId6"/>
    <p:sldLayoutId id="2147487691" r:id="rId7"/>
    <p:sldLayoutId id="2147487692" r:id="rId8"/>
    <p:sldLayoutId id="2147487693" r:id="rId9"/>
    <p:sldLayoutId id="2147487694" r:id="rId10"/>
    <p:sldLayoutId id="2147487695" r:id="rId11"/>
    <p:sldLayoutId id="2147487696" r:id="rId12"/>
    <p:sldLayoutId id="2147487684" r:id="rId13"/>
    <p:sldLayoutId id="2147487697" r:id="rId14"/>
    <p:sldLayoutId id="2147487698" r:id="rId15"/>
    <p:sldLayoutId id="2147487699" r:id="rId16"/>
    <p:sldLayoutId id="2147487700" r:id="rId1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OGCIO\Team\DI1\DI11\@Working\@WAC%20Phase4\201410%20Briefing%20Session\PPT\wars_video1.mp4" TargetMode="External"/><Relationship Id="rId6" Type="http://schemas.openxmlformats.org/officeDocument/2006/relationships/image" Target="../media/image8.png"/><Relationship Id="rId5" Type="http://schemas.openxmlformats.org/officeDocument/2006/relationships/hyperlink" Target="http://www.ogcio.gov.hk/tc/community/web_accessibility/recognition_scheme/2013/video/wars_video2.mp4" TargetMode="External"/><Relationship Id="rId4" Type="http://schemas.openxmlformats.org/officeDocument/2006/relationships/hyperlink" Target="http://www.ogcio.gov.hk/tc/community/web_accessibility/recognition_scheme/2014/video/wars_video1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forall.gov.hk/web_template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hyperlink" Target="http://www.webforall.gov.hk/en/sche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://www.webforall.gov.hk/en/schem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gcio.gov.hk/en/community/web_accessibility/recognition_scheme/technical_workshop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webforall.gov.hk/en/schem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gcio.gov.hk/en/community/web_accessibility/recognition_scheme/2014/video/wars_video3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OGCIO\Team\DI1\DI11\@Working\@WAC%20Phase4\201410%20Briefing%20Session\PPT\wars_video3.mp4" TargetMode="Externa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wac@ogcio.gov.hk" TargetMode="External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webforall.gov.hk/" TargetMode="External"/><Relationship Id="rId5" Type="http://schemas.openxmlformats.org/officeDocument/2006/relationships/hyperlink" Target="http://www.webforall.gov.hk/scheme" TargetMode="Externa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forall.gov.hk/sche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9388" y="1314450"/>
            <a:ext cx="1108075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300" b="1" dirty="0">
                <a:latin typeface="+mj-lt"/>
                <a:ea typeface="新細明體" charset="-120"/>
              </a:rPr>
              <a:t>	</a:t>
            </a:r>
            <a:endParaRPr lang="zh-TW" altLang="en-US" sz="2300" b="1" dirty="0">
              <a:latin typeface="+mj-lt"/>
              <a:ea typeface="新細明體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763688" y="-1467544"/>
            <a:ext cx="7488262" cy="147002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4300" b="1" dirty="0" smtClean="0">
                <a:latin typeface="+mj-lt"/>
                <a:ea typeface="+mj-ea"/>
                <a:cs typeface="+mj-cs"/>
              </a:rPr>
              <a:t>Web Accessibility</a:t>
            </a:r>
          </a:p>
          <a:p>
            <a:pPr algn="ctr">
              <a:spcBef>
                <a:spcPts val="0"/>
              </a:spcBef>
              <a:defRPr/>
            </a:pPr>
            <a:r>
              <a:rPr kumimoji="0" lang="en-US" altLang="zh-TW" sz="4300" b="1" dirty="0" smtClean="0">
                <a:latin typeface="+mj-lt"/>
                <a:ea typeface="+mj-ea"/>
                <a:cs typeface="+mj-cs"/>
              </a:rPr>
              <a:t>Recognition Scheme 2015</a:t>
            </a:r>
            <a:r>
              <a:rPr kumimoji="0" lang="en-US" altLang="zh-TW" sz="4300" b="1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300" b="1" dirty="0">
                <a:latin typeface="+mj-lt"/>
                <a:ea typeface="+mj-ea"/>
                <a:cs typeface="+mj-cs"/>
              </a:rPr>
            </a:br>
            <a:endParaRPr kumimoji="0" lang="zh-TW" altLang="en-US" sz="43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副標題 2"/>
          <p:cNvSpPr>
            <a:spLocks noGrp="1"/>
          </p:cNvSpPr>
          <p:nvPr>
            <p:ph type="subTitle" idx="1"/>
          </p:nvPr>
        </p:nvSpPr>
        <p:spPr>
          <a:xfrm>
            <a:off x="2016224" y="908720"/>
            <a:ext cx="6948264" cy="1752600"/>
          </a:xfrm>
        </p:spPr>
        <p:txBody>
          <a:bodyPr/>
          <a:lstStyle/>
          <a:p>
            <a:pPr eaLnBrk="1" hangingPunct="1">
              <a:buFont typeface="Arial" charset="0"/>
              <a:buNone/>
              <a:tabLst>
                <a:tab pos="3136900" algn="l"/>
              </a:tabLst>
              <a:defRPr/>
            </a:pPr>
            <a:endParaRPr lang="en-US" altLang="zh-TW" sz="2300" b="1" dirty="0" smtClean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zh-TW" sz="2300" b="1" dirty="0" smtClean="0">
              <a:solidFill>
                <a:schemeClr val="tx1"/>
              </a:solidFill>
            </a:endParaRPr>
          </a:p>
          <a:p>
            <a:pPr marL="719138" eaLnBrk="1" hangingPunct="1">
              <a:buFont typeface="Arial" charset="0"/>
              <a:buNone/>
              <a:defRPr/>
            </a:pPr>
            <a:endParaRPr lang="en-US" altLang="zh-TW" sz="2300" b="1" dirty="0" smtClean="0">
              <a:solidFill>
                <a:schemeClr val="tx1"/>
              </a:solidFill>
            </a:endParaRPr>
          </a:p>
          <a:p>
            <a:pPr marL="627063" indent="-627063"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Office of the Government Chief Information Officer</a:t>
            </a:r>
            <a:endParaRPr lang="zh-TW" altLang="en-US" sz="2000" b="1" dirty="0" smtClean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Digital Inclusion Division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24 October 2014</a:t>
            </a:r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r" eaLnBrk="1" hangingPunct="1">
              <a:buFont typeface="Arial" charset="0"/>
              <a:buNone/>
              <a:defRPr/>
            </a:pPr>
            <a:endParaRPr lang="en-US" altLang="zh-TW" sz="2400" dirty="0" smtClean="0">
              <a:solidFill>
                <a:srgbClr val="343F3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88032" y="1340768"/>
            <a:ext cx="5436096" cy="830997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216000" indent="-25200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Advertorials and Booklet Insertion </a:t>
            </a:r>
          </a:p>
          <a:p>
            <a:pPr marL="216000" indent="-25200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via Newspaper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群組 5"/>
          <p:cNvGrpSpPr>
            <a:grpSpLocks/>
          </p:cNvGrpSpPr>
          <p:nvPr/>
        </p:nvGrpSpPr>
        <p:grpSpPr bwMode="auto">
          <a:xfrm rot="-329372">
            <a:off x="504201" y="2118708"/>
            <a:ext cx="4411735" cy="3988737"/>
            <a:chOff x="323528" y="404664"/>
            <a:chExt cx="5400600" cy="4888905"/>
          </a:xfrm>
        </p:grpSpPr>
        <p:pic>
          <p:nvPicPr>
            <p:cNvPr id="73731" name="Picture 3" descr="T:\DI1\DI11\@Fair\18. WAC\Fair Version\2013-04-15 Oriental Advertorials\Confirmation\WA Advertorial 15 Apri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15" y="403754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2" name="Picture 4" descr="T:\DI1\DI11\@Fair\18. WAC\Fair Version\2013-04-15 Oriental Advertorials\Confirmation\WA Advertorial 16 Apri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5226" y="897532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0" name="Picture 2" descr="T:\DI1\DI11\@Fair\18. WAC\Fair Version\2013-04-15 Oriental Advertorials\Confirmation\WA Advertorial 18 Apri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26120" y="1613408"/>
              <a:ext cx="3744514" cy="309014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3" name="Picture 5" descr="T:\DI1\DI11\@Fair\18. WAC\Fair Version\2013-04-15 Oriental Advertorials\Confirmation\WA Advertorial 17 Apri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2086" y="2188886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13" name="圖片 12" descr="01 WEB ACCESSIBILITY Cover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70422">
            <a:off x="5138594" y="1494829"/>
            <a:ext cx="2491912" cy="3522424"/>
          </a:xfrm>
          <a:prstGeom prst="rect">
            <a:avLst/>
          </a:prstGeom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2244">
            <a:off x="6847214" y="3161686"/>
            <a:ext cx="2007927" cy="285121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zh-TW" altLang="en-US" sz="3200" b="1" dirty="0" smtClean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11560" y="5513650"/>
            <a:ext cx="7632848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Awardees List</a:t>
            </a:r>
            <a:r>
              <a:rPr lang="zh-TW" alt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zh-TW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Advertorials in Newspapers and Magazine</a:t>
            </a:r>
            <a:endParaRPr lang="zh-TW" alt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pic>
        <p:nvPicPr>
          <p:cNvPr id="15" name="圖片 14" descr="04-05 WEB ACCESSIBILITY  output V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75336">
            <a:off x="2404348" y="1563838"/>
            <a:ext cx="4872005" cy="3444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06-07 WEB ACCESSIBILITY  output V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3844">
            <a:off x="4741219" y="2672252"/>
            <a:ext cx="4091701" cy="2893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02-03 WEB ACCESSIBILITY V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80332">
            <a:off x="272098" y="1318642"/>
            <a:ext cx="4294177" cy="3037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813" y="1628626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Radio Interviews photos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14549" r="9273" b="5017"/>
          <a:stretch>
            <a:fillRect/>
          </a:stretch>
        </p:blipFill>
        <p:spPr bwMode="auto">
          <a:xfrm>
            <a:off x="179512" y="2524224"/>
            <a:ext cx="43910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23528" y="1625218"/>
            <a:ext cx="3672408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Radio Interviews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74732"/>
            <a:ext cx="6264696" cy="4402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4824536" y="5085184"/>
            <a:ext cx="4283968" cy="830997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Awards Presentation Ceremony Highlight in Unwire Website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4"/>
          <p:cNvSpPr txBox="1">
            <a:spLocks/>
          </p:cNvSpPr>
          <p:nvPr/>
        </p:nvSpPr>
        <p:spPr>
          <a:xfrm>
            <a:off x="1401734" y="2618194"/>
            <a:ext cx="3242274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117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Gold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and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19 </a:t>
            </a:r>
            <a:r>
              <a:rPr kumimoji="0" lang="en-US" altLang="zh-TW" sz="2200" b="1" dirty="0" smtClean="0">
                <a:solidFill>
                  <a:srgbClr val="808080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Silver</a:t>
            </a:r>
            <a:endParaRPr kumimoji="0" lang="en-US" altLang="zh-HK" sz="2200" b="1" i="0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微軟正黑體" panose="020B0604030504040204" pitchFamily="34" charset="-120"/>
              <a:cs typeface="Segoe UI" pitchFamily="34" charset="0"/>
            </a:endParaRPr>
          </a:p>
        </p:txBody>
      </p:sp>
      <p:pic>
        <p:nvPicPr>
          <p:cNvPr id="4" name="Picture 20" descr="T:\DI1\DI11\@Fair\18. WAC\Fair Version\2014-04-14 Logo Package\Mobile\Gold\WARS_2014_Gold_Mobile_woSolg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415" y="1884139"/>
            <a:ext cx="631552" cy="717931"/>
          </a:xfrm>
          <a:prstGeom prst="rect">
            <a:avLst/>
          </a:prstGeom>
          <a:noFill/>
        </p:spPr>
      </p:pic>
      <p:pic>
        <p:nvPicPr>
          <p:cNvPr id="5" name="Picture 21" descr="T:\DI1\DI11\@Fair\18. WAC\Fair Version\2014-04-14 Logo Package\Mobile\Silver\WARS_2014_Silver_Mobile_woSolg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614" y="1875551"/>
            <a:ext cx="644358" cy="732488"/>
          </a:xfrm>
          <a:prstGeom prst="rect">
            <a:avLst/>
          </a:prstGeom>
          <a:noFill/>
        </p:spPr>
      </p:pic>
      <p:pic>
        <p:nvPicPr>
          <p:cNvPr id="6" name="Picture 22" descr="T:\DI1\DI11\@Fair\18. WAC\Fair Version\2014-04-14 Logo Package\Web\Silver\with Solgan\WARS_2014_Web_Silver_wSolg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88902"/>
            <a:ext cx="1274810" cy="704850"/>
          </a:xfrm>
          <a:prstGeom prst="rect">
            <a:avLst/>
          </a:prstGeom>
          <a:noFill/>
        </p:spPr>
      </p:pic>
      <p:pic>
        <p:nvPicPr>
          <p:cNvPr id="7" name="Picture 23" descr="T:\DI1\DI11\@Fair\18. WAC\Fair Version\2014-04-14 Logo Package\Web\Gold\with Solgan\WARS_2014_Web_Gold_wSolg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7840" y="1846039"/>
            <a:ext cx="1299420" cy="74974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547664" y="1465039"/>
            <a:ext cx="2950414" cy="304800"/>
          </a:xfrm>
          <a:prstGeom prst="rect">
            <a:avLst/>
          </a:prstGeom>
          <a:gradFill flip="none" rotWithShape="1">
            <a:gsLst>
              <a:gs pos="50000">
                <a:srgbClr val="CC0099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136 Websites</a:t>
            </a:r>
            <a:endParaRPr kumimoji="0" lang="zh-TW" altLang="en-US" b="1" i="0" u="none" strike="noStrike" kern="1200" normalizeH="0" baseline="0" noProof="0" dirty="0" smtClean="0">
              <a:solidFill>
                <a:schemeClr val="bg1"/>
              </a:solidFill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92014" y="1465039"/>
            <a:ext cx="2744282" cy="304800"/>
          </a:xfrm>
          <a:prstGeom prst="rect">
            <a:avLst/>
          </a:prstGeom>
          <a:gradFill>
            <a:gsLst>
              <a:gs pos="50000">
                <a:srgbClr val="7ABC32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31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+mj-cs"/>
              </a:rPr>
              <a:t>Mobile Apps</a:t>
            </a:r>
            <a:endParaRPr kumimoji="0" lang="zh-TW" altLang="en-US" b="1" i="0" u="none" strike="noStrike" kern="1200" normalizeH="0" baseline="0" noProof="0" dirty="0" smtClean="0">
              <a:solidFill>
                <a:schemeClr val="bg1"/>
              </a:solidFill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49606" y="1465039"/>
            <a:ext cx="1296144" cy="1676400"/>
          </a:xfrm>
          <a:prstGeom prst="roundRect">
            <a:avLst>
              <a:gd name="adj" fmla="val 9424"/>
            </a:avLst>
          </a:prstGeom>
          <a:gradFill flip="none" rotWithShape="1">
            <a:gsLst>
              <a:gs pos="50000">
                <a:srgbClr val="7030A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110</a:t>
            </a:r>
          </a:p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Organisations</a:t>
            </a:r>
            <a:endParaRPr lang="zh-TW" altLang="en-US" sz="1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內容版面配置區 4"/>
          <p:cNvSpPr txBox="1">
            <a:spLocks/>
          </p:cNvSpPr>
          <p:nvPr/>
        </p:nvSpPr>
        <p:spPr>
          <a:xfrm>
            <a:off x="4346916" y="2626911"/>
            <a:ext cx="3175498" cy="422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23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dirty="0" smtClean="0">
                <a:solidFill>
                  <a:srgbClr val="CC9900"/>
                </a:solidFill>
                <a:ea typeface="微軟正黑體" panose="020B0604030504040204" pitchFamily="34" charset="-120"/>
                <a:cs typeface="Segoe UI" pitchFamily="34" charset="0"/>
              </a:rPr>
              <a:t>Gold</a:t>
            </a:r>
            <a:r>
              <a:rPr kumimoji="0" lang="zh-TW" altLang="en-US" sz="2200" b="1" dirty="0" smtClean="0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and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8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dirty="0" smtClean="0">
                <a:solidFill>
                  <a:srgbClr val="808080"/>
                </a:solidFill>
                <a:ea typeface="微軟正黑體" panose="020B0604030504040204" pitchFamily="34" charset="-120"/>
                <a:cs typeface="Segoe UI" pitchFamily="34" charset="0"/>
              </a:rPr>
              <a:t>Silver</a:t>
            </a:r>
            <a:endParaRPr kumimoji="0" lang="en-US" altLang="zh-HK" sz="2200" b="1" dirty="0" smtClean="0">
              <a:solidFill>
                <a:srgbClr val="808080"/>
              </a:solidFill>
              <a:ea typeface="微軟正黑體" panose="020B0604030504040204" pitchFamily="34" charset="-120"/>
              <a:cs typeface="Segoe UI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60417" name="Picture 1" descr="D:\Data\WARS2014\20140414_WA_Foto\MegaPlan_batch 1\MAN_0225.jpg"/>
          <p:cNvPicPr>
            <a:picLocks noChangeAspect="1" noChangeArrowheads="1"/>
          </p:cNvPicPr>
          <p:nvPr/>
        </p:nvPicPr>
        <p:blipFill>
          <a:blip r:embed="rId7" cstate="print"/>
          <a:srcRect t="36102" b="19082"/>
          <a:stretch>
            <a:fillRect/>
          </a:stretch>
        </p:blipFill>
        <p:spPr bwMode="auto">
          <a:xfrm>
            <a:off x="265999" y="3121223"/>
            <a:ext cx="8482465" cy="2534328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2454" y="2041103"/>
            <a:ext cx="51845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7236296" y="1465039"/>
            <a:ext cx="1656184" cy="5040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3000"/>
                </a:schemeClr>
              </a:gs>
              <a:gs pos="50000">
                <a:srgbClr val="00B0F0"/>
              </a:gs>
              <a:gs pos="100000">
                <a:schemeClr val="accent1">
                  <a:tint val="23500"/>
                  <a:satMod val="160000"/>
                  <a:alpha val="53000"/>
                </a:schemeClr>
              </a:gs>
            </a:gsLst>
            <a:lin ang="10800000" scaled="0"/>
          </a:gra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kumimoji="0" lang="en-US" alt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  <a:cs typeface="+mj-cs"/>
              </a:rPr>
              <a:t>3 Most Favourite Websites</a:t>
            </a:r>
            <a:endParaRPr kumimoji="0" lang="zh-TW" altLang="en-US" sz="1600" b="1" i="0" u="none" strike="noStrike" kern="1200" normalizeH="0" baseline="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67544" y="227934"/>
            <a:ext cx="81001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2800" b="1" dirty="0">
                <a:latin typeface="+mn-lt"/>
                <a:ea typeface="新細明體" charset="-120"/>
              </a:rPr>
              <a:t>Web Accessibility Recognition </a:t>
            </a:r>
            <a:r>
              <a:rPr kumimoji="0" lang="en-AU" altLang="zh-TW" sz="2800" b="1" dirty="0" smtClean="0">
                <a:latin typeface="+mn-lt"/>
                <a:ea typeface="新細明體" charset="-120"/>
              </a:rPr>
              <a:t>Scheme 2014</a:t>
            </a:r>
          </a:p>
          <a:p>
            <a:pPr eaLnBrk="0" hangingPunct="0">
              <a:defRPr/>
            </a:pPr>
            <a:r>
              <a:rPr kumimoji="0" lang="en-AU" altLang="zh-TW" sz="2800" b="1" dirty="0" smtClean="0">
                <a:latin typeface="+mn-lt"/>
                <a:ea typeface="新細明體" charset="-120"/>
              </a:rPr>
              <a:t>Awards Presentation Ceremony</a:t>
            </a:r>
            <a:endParaRPr kumimoji="0" lang="en-AU" altLang="zh-TW" sz="2800" b="1" dirty="0">
              <a:latin typeface="+mn-lt"/>
              <a:ea typeface="新細明體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1520" y="5641503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  <a:latin typeface="Calibri" pitchFamily="34" charset="0"/>
              </a:rPr>
              <a:t>Awards Presentation Ceremony of Web Accessibility Recognition Scheme 2014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68407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marR="0" lvl="1" indent="-450850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7030A0"/>
                </a:solidFill>
                <a:latin typeface="+mn-lt"/>
              </a:rPr>
              <a:t>Awards</a:t>
            </a: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lang="en-GB" altLang="zh-TW" sz="2600" u="sng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defRPr/>
            </a:pPr>
            <a:endParaRPr lang="en-GB" altLang="zh-TW" sz="2600" u="sng" dirty="0" smtClean="0">
              <a:latin typeface="+mn-lt"/>
            </a:endParaRPr>
          </a:p>
          <a:p>
            <a:pPr marL="361950" marR="0" lvl="0" indent="-3619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 2015</a:t>
            </a:r>
            <a:endParaRPr kumimoji="0" lang="en-AU" altLang="zh-TW" sz="3200" b="1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1560" y="3285480"/>
            <a:ext cx="684076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marR="0" lvl="1" indent="-450850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altLang="zh-TW" sz="2000" b="1" dirty="0" smtClean="0">
                <a:solidFill>
                  <a:srgbClr val="FF0000"/>
                </a:solidFill>
                <a:latin typeface="+mn-lt"/>
              </a:rPr>
              <a:t>New Criteria of Silver Award</a:t>
            </a:r>
            <a:endParaRPr kumimoji="0" lang="en-US" altLang="zh-TW" sz="2000" dirty="0" smtClean="0">
              <a:solidFill>
                <a:srgbClr val="FF0000"/>
              </a:solidFill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lang="en-GB" altLang="zh-TW" sz="2600" u="sng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defRPr/>
            </a:pPr>
            <a:endParaRPr lang="en-GB" altLang="zh-TW" sz="2600" u="sng" dirty="0" smtClean="0">
              <a:latin typeface="+mn-lt"/>
            </a:endParaRPr>
          </a:p>
          <a:p>
            <a:pPr marL="361950" marR="0" lvl="0" indent="-3619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83568" y="1916832"/>
          <a:ext cx="792088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1872208"/>
                <a:gridCol w="2013400"/>
                <a:gridCol w="20190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Stream</a:t>
                      </a:r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Award</a:t>
                      </a:r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No.</a:t>
                      </a:r>
                      <a:r>
                        <a:rPr lang="en-US" altLang="zh-TW" sz="2400" baseline="0" dirty="0" smtClean="0"/>
                        <a:t> of Judging Criteria</a:t>
                      </a:r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Accreditation Logo</a:t>
                      </a:r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Website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Silver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400" dirty="0" smtClean="0"/>
                    </a:p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Gold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400" dirty="0" smtClean="0"/>
                    </a:p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Mobile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Silver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11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400" dirty="0" smtClean="0"/>
                    </a:p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Gold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400" dirty="0" smtClean="0"/>
                    </a:p>
                    <a:p>
                      <a:pPr algn="ctr"/>
                      <a:endParaRPr lang="zh-TW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圖片 14" descr="WARS_2015_Gold_Mobile_woSolg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2448" y="5236284"/>
            <a:ext cx="691920" cy="785004"/>
          </a:xfrm>
          <a:prstGeom prst="rect">
            <a:avLst/>
          </a:prstGeom>
        </p:spPr>
      </p:pic>
      <p:pic>
        <p:nvPicPr>
          <p:cNvPr id="16" name="圖片 15" descr="WARS_2015_Silver_Mobile_woSolg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2448" y="4365104"/>
            <a:ext cx="691920" cy="785004"/>
          </a:xfrm>
          <a:prstGeom prst="rect">
            <a:avLst/>
          </a:prstGeom>
        </p:spPr>
      </p:pic>
      <p:pic>
        <p:nvPicPr>
          <p:cNvPr id="17" name="圖片 16" descr="WARS_2015_Web_Gold_woSolg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3573016"/>
            <a:ext cx="781835" cy="831475"/>
          </a:xfrm>
          <a:prstGeom prst="rect">
            <a:avLst/>
          </a:prstGeom>
        </p:spPr>
      </p:pic>
      <p:pic>
        <p:nvPicPr>
          <p:cNvPr id="18" name="圖片 17" descr="WARS_2015_Web_Web_Silver_woSolg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0063" y="2729131"/>
            <a:ext cx="796313" cy="84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"/>
          <p:cNvSpPr/>
          <p:nvPr/>
        </p:nvSpPr>
        <p:spPr>
          <a:xfrm>
            <a:off x="1584998" y="3284984"/>
            <a:ext cx="7091458" cy="864096"/>
          </a:xfrm>
          <a:prstGeom prst="rect">
            <a:avLst/>
          </a:prstGeom>
          <a:solidFill>
            <a:srgbClr val="FFFFCC"/>
          </a:solidFill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12" name="矩形 7"/>
          <p:cNvSpPr/>
          <p:nvPr/>
        </p:nvSpPr>
        <p:spPr>
          <a:xfrm>
            <a:off x="7137384" y="3429000"/>
            <a:ext cx="122400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mpd="sng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rgbClr val="8439BD"/>
              </a:solidFill>
            </a:endParaRPr>
          </a:p>
        </p:txBody>
      </p:sp>
      <p:sp>
        <p:nvSpPr>
          <p:cNvPr id="70" name="矩形 7"/>
          <p:cNvSpPr/>
          <p:nvPr/>
        </p:nvSpPr>
        <p:spPr>
          <a:xfrm>
            <a:off x="1799832" y="3429000"/>
            <a:ext cx="1224000" cy="2952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71" name="矩形 7"/>
          <p:cNvSpPr/>
          <p:nvPr/>
        </p:nvSpPr>
        <p:spPr>
          <a:xfrm>
            <a:off x="3138250" y="3420533"/>
            <a:ext cx="1217725" cy="238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72" name="矩形 7"/>
          <p:cNvSpPr/>
          <p:nvPr/>
        </p:nvSpPr>
        <p:spPr>
          <a:xfrm>
            <a:off x="4488748" y="3429000"/>
            <a:ext cx="1188000" cy="15206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69" name="矩形 7"/>
          <p:cNvSpPr/>
          <p:nvPr/>
        </p:nvSpPr>
        <p:spPr>
          <a:xfrm>
            <a:off x="4427984" y="2636912"/>
            <a:ext cx="1296144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mpd="sng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5" name="文字方塊 5"/>
          <p:cNvSpPr txBox="1"/>
          <p:nvPr/>
        </p:nvSpPr>
        <p:spPr>
          <a:xfrm>
            <a:off x="683468" y="1262951"/>
            <a:ext cx="7200900" cy="19697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200" b="1" i="1" dirty="0" smtClean="0">
                <a:solidFill>
                  <a:srgbClr val="8439BD"/>
                </a:solidFill>
                <a:latin typeface="+mn-lt"/>
              </a:rPr>
              <a:t>Assessment Area – Website Stream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Main webpage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Contact Us / What’s </a:t>
            </a:r>
            <a:r>
              <a:rPr lang="en-GB" sz="2000" dirty="0">
                <a:latin typeface="+mn-lt"/>
              </a:rPr>
              <a:t>News webpage(s)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>
                <a:latin typeface="+mn-lt"/>
              </a:rPr>
              <a:t>All </a:t>
            </a:r>
            <a:r>
              <a:rPr lang="en-GB" sz="2000" dirty="0" smtClean="0">
                <a:latin typeface="+mn-lt"/>
              </a:rPr>
              <a:t>first-level </a:t>
            </a:r>
            <a:r>
              <a:rPr lang="en-GB" sz="2000" dirty="0">
                <a:latin typeface="+mn-lt"/>
              </a:rPr>
              <a:t>of webpages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All webpages for </a:t>
            </a:r>
          </a:p>
          <a:p>
            <a:pPr marL="457200" indent="-457200">
              <a:defRPr/>
            </a:pPr>
            <a:r>
              <a:rPr lang="en-GB" sz="2000" dirty="0" smtClean="0">
                <a:latin typeface="+mn-lt"/>
              </a:rPr>
              <a:t>	three </a:t>
            </a:r>
            <a:r>
              <a:rPr lang="en-GB" sz="2000" dirty="0">
                <a:latin typeface="+mn-lt"/>
              </a:rPr>
              <a:t>core </a:t>
            </a:r>
            <a:r>
              <a:rPr lang="en-GB" sz="2000" dirty="0" smtClean="0">
                <a:latin typeface="+mn-lt"/>
              </a:rPr>
              <a:t>businesses </a:t>
            </a:r>
            <a:endParaRPr lang="zh-TW" altLang="zh-TW" sz="2000" dirty="0">
              <a:latin typeface="+mn-lt"/>
            </a:endParaRPr>
          </a:p>
        </p:txBody>
      </p:sp>
      <p:sp>
        <p:nvSpPr>
          <p:cNvPr id="9216" name="TextBox 9215"/>
          <p:cNvSpPr txBox="1"/>
          <p:nvPr/>
        </p:nvSpPr>
        <p:spPr>
          <a:xfrm>
            <a:off x="5868144" y="5661248"/>
            <a:ext cx="276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Mock-up website </a:t>
            </a:r>
            <a:r>
              <a:rPr lang="en-US" b="1" dirty="0" smtClean="0">
                <a:latin typeface="+mn-lt"/>
              </a:rPr>
              <a:t>hierarchy</a:t>
            </a:r>
            <a:endParaRPr lang="en-US" b="1" dirty="0">
              <a:latin typeface="+mn-lt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0998" name="Organization Chart 38" descr="Mock-up Website Hierarchy"/>
          <p:cNvGraphicFramePr>
            <a:graphicFrameLocks/>
          </p:cNvGraphicFramePr>
          <p:nvPr/>
        </p:nvGraphicFramePr>
        <p:xfrm>
          <a:off x="1850318" y="2708921"/>
          <a:ext cx="6466098" cy="3600399"/>
        </p:xfrm>
        <a:graphic>
          <a:graphicData uri="http://schemas.openxmlformats.org/drawingml/2006/compatibility">
            <com:legacyDrawing xmlns:com="http://schemas.openxmlformats.org/drawingml/2006/compatibility" spid="_x0000_s71682"/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2788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2" grpId="0" animBg="1"/>
      <p:bldP spid="70" grpId="0" animBg="1"/>
      <p:bldP spid="71" grpId="0" animBg="1"/>
      <p:bldP spid="72" grpId="0" animBg="1"/>
      <p:bldP spid="69" grpId="0" animBg="1"/>
      <p:bldP spid="5" grpId="0"/>
      <p:bldP spid="92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052736"/>
            <a:ext cx="742027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547664" y="2492896"/>
            <a:ext cx="1368152" cy="33123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直線圖說文字 1 7"/>
          <p:cNvSpPr/>
          <p:nvPr/>
        </p:nvSpPr>
        <p:spPr>
          <a:xfrm>
            <a:off x="5076056" y="548680"/>
            <a:ext cx="3779912" cy="360040"/>
          </a:xfrm>
          <a:prstGeom prst="borderCallout1">
            <a:avLst>
              <a:gd name="adj1" fmla="val 97136"/>
              <a:gd name="adj2" fmla="val 29101"/>
              <a:gd name="adj3" fmla="val 153262"/>
              <a:gd name="adj4" fmla="val 15811"/>
            </a:avLst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1. Main webpage – www.ogcio.gov.hk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直線圖說文字 1 8"/>
          <p:cNvSpPr/>
          <p:nvPr/>
        </p:nvSpPr>
        <p:spPr>
          <a:xfrm>
            <a:off x="251520" y="2708920"/>
            <a:ext cx="1080120" cy="648072"/>
          </a:xfrm>
          <a:prstGeom prst="borderCallout1">
            <a:avLst>
              <a:gd name="adj1" fmla="val 49757"/>
              <a:gd name="adj2" fmla="val 101081"/>
              <a:gd name="adj3" fmla="val 94303"/>
              <a:gd name="adj4" fmla="val 124917"/>
            </a:avLst>
          </a:prstGeom>
          <a:solidFill>
            <a:srgbClr val="FFFFCC"/>
          </a:solidFill>
          <a:ln>
            <a:solidFill>
              <a:srgbClr val="84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2. Contact Us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251520" y="1484784"/>
            <a:ext cx="1080120" cy="1008112"/>
          </a:xfrm>
          <a:prstGeom prst="borderCallout1">
            <a:avLst>
              <a:gd name="adj1" fmla="val 51250"/>
              <a:gd name="adj2" fmla="val 101881"/>
              <a:gd name="adj3" fmla="val 100333"/>
              <a:gd name="adj4" fmla="val 120746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3. All first-level of webpages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直線圖說文字 1 15"/>
          <p:cNvSpPr/>
          <p:nvPr/>
        </p:nvSpPr>
        <p:spPr>
          <a:xfrm>
            <a:off x="251520" y="3717032"/>
            <a:ext cx="1080120" cy="720080"/>
          </a:xfrm>
          <a:prstGeom prst="borderCallout1">
            <a:avLst>
              <a:gd name="adj1" fmla="val 50410"/>
              <a:gd name="adj2" fmla="val 99725"/>
              <a:gd name="adj3" fmla="val 58741"/>
              <a:gd name="adj4" fmla="val 126861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4. Core business 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3528" y="332656"/>
            <a:ext cx="4096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b="1" i="1" dirty="0" smtClean="0">
                <a:solidFill>
                  <a:srgbClr val="8439BD"/>
                </a:solidFill>
              </a:rPr>
              <a:t>Assessment Area – Website Stream</a:t>
            </a:r>
          </a:p>
        </p:txBody>
      </p:sp>
      <p:sp>
        <p:nvSpPr>
          <p:cNvPr id="20" name="矩形 19"/>
          <p:cNvSpPr/>
          <p:nvPr/>
        </p:nvSpPr>
        <p:spPr>
          <a:xfrm>
            <a:off x="1619672" y="4005064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1619672" y="4581128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619672" y="5157192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直線圖說文字 1 22"/>
          <p:cNvSpPr/>
          <p:nvPr/>
        </p:nvSpPr>
        <p:spPr>
          <a:xfrm>
            <a:off x="251520" y="4509120"/>
            <a:ext cx="1080120" cy="720080"/>
          </a:xfrm>
          <a:prstGeom prst="borderCallout1">
            <a:avLst>
              <a:gd name="adj1" fmla="val 50410"/>
              <a:gd name="adj2" fmla="val 99725"/>
              <a:gd name="adj3" fmla="val 29640"/>
              <a:gd name="adj4" fmla="val 125979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5. Core business 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4" name="直線圖說文字 1 23"/>
          <p:cNvSpPr/>
          <p:nvPr/>
        </p:nvSpPr>
        <p:spPr>
          <a:xfrm>
            <a:off x="251520" y="5301208"/>
            <a:ext cx="1080120" cy="720080"/>
          </a:xfrm>
          <a:prstGeom prst="borderCallout1">
            <a:avLst>
              <a:gd name="adj1" fmla="val 50410"/>
              <a:gd name="adj2" fmla="val 99725"/>
              <a:gd name="adj3" fmla="val 21703"/>
              <a:gd name="adj4" fmla="val 126861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6. Core business 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619672" y="3140968"/>
            <a:ext cx="1224136" cy="288032"/>
          </a:xfrm>
          <a:prstGeom prst="rect">
            <a:avLst/>
          </a:prstGeom>
          <a:noFill/>
          <a:ln>
            <a:solidFill>
              <a:srgbClr val="84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2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79928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marR="0" lvl="1" indent="-450850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7030A0"/>
                </a:solidFill>
                <a:latin typeface="+mn-lt"/>
              </a:rPr>
              <a:t>Awards – Website Stream (Continue)</a:t>
            </a:r>
          </a:p>
          <a:p>
            <a:pPr marL="361950" lvl="0" indent="-361950" eaLnBrk="0" hangingPunct="0">
              <a:spcBef>
                <a:spcPts val="1800"/>
              </a:spcBef>
              <a:defRPr/>
            </a:pPr>
            <a:r>
              <a:rPr lang="en-GB" altLang="zh-TW" sz="2800" u="sng" dirty="0" smtClean="0">
                <a:latin typeface="+mn-lt"/>
              </a:rPr>
              <a:t>Triple Gold Award</a:t>
            </a:r>
            <a:r>
              <a:rPr lang="en-US" altLang="zh-TW" sz="2800" baseline="300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zh-TW" sz="2400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en-GB" altLang="zh-TW" sz="2600" u="sng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GB" altLang="zh-TW" sz="2600" dirty="0" smtClean="0">
                <a:latin typeface="+mn-lt"/>
              </a:rPr>
              <a:t>Attain Gold Award for 3 consecutive years</a:t>
            </a:r>
          </a:p>
          <a:p>
            <a:pPr marL="361950" indent="-361950" eaLnBrk="0" hangingPunct="0">
              <a:spcBef>
                <a:spcPts val="1800"/>
              </a:spcBef>
              <a:defRPr/>
            </a:pPr>
            <a:r>
              <a:rPr lang="en-GB" altLang="zh-TW" sz="2800" u="sng" dirty="0" smtClean="0">
                <a:latin typeface="+mn-lt"/>
              </a:rPr>
              <a:t>Most Favourite Websites</a:t>
            </a: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GB" altLang="zh-TW" sz="2600" dirty="0" smtClean="0">
                <a:latin typeface="+mn-lt"/>
              </a:rPr>
              <a:t>Attain Triple Gold Award; and</a:t>
            </a: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GB" altLang="zh-TW" sz="2600" dirty="0" smtClean="0">
                <a:latin typeface="+mn-lt"/>
              </a:rPr>
              <a:t>Obtain the top three number of votes in public voting</a:t>
            </a:r>
            <a:endParaRPr lang="en-GB" altLang="zh-TW" sz="2600" u="sng" dirty="0" smtClean="0">
              <a:latin typeface="+mn-lt"/>
            </a:endParaRPr>
          </a:p>
          <a:p>
            <a:pPr marL="361950" marR="0" lvl="0" indent="-3619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 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395536" y="107340"/>
            <a:ext cx="8388424" cy="7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2800" b="1" i="1" dirty="0" smtClean="0">
                <a:solidFill>
                  <a:srgbClr val="8439BD"/>
                </a:solidFill>
                <a:latin typeface="+mn-lt"/>
              </a:rPr>
              <a:t>Judging Criteria – Website Stream (Silver)</a:t>
            </a:r>
            <a:endParaRPr lang="en-AU" altLang="zh-TW" sz="2800" b="1" i="1" dirty="0">
              <a:solidFill>
                <a:srgbClr val="8439BD"/>
              </a:solidFill>
              <a:latin typeface="+mn-lt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467544" y="755412"/>
          <a:ext cx="8208912" cy="55106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90469"/>
                <a:gridCol w="7518443"/>
              </a:tblGrid>
              <a:tr h="357352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No.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Criteria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Provide meaningful text alternative for non-text contents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2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Provide accessible Flash/Animated content or allow to skip</a:t>
                      </a:r>
                      <a:endParaRPr lang="zh-TW" altLang="en-US" sz="180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3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Allow to perform all operations through a keyboard interface</a:t>
                      </a:r>
                      <a:endParaRPr lang="zh-TW" altLang="en-US" sz="1800" dirty="0">
                        <a:solidFill>
                          <a:srgbClr val="339933"/>
                        </a:solidFill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4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Easy to turn off background sound or set as user-initiated only </a:t>
                      </a:r>
                      <a:endParaRPr lang="zh-TW" altLang="en-US" sz="180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5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Provide means to close popup windows </a:t>
                      </a:r>
                      <a:endParaRPr lang="zh-TW" altLang="en-US" sz="180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6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Provide clear and informative links</a:t>
                      </a:r>
                      <a:endParaRPr lang="zh-TW" altLang="en-US" sz="1800" dirty="0">
                        <a:solidFill>
                          <a:srgbClr val="339933"/>
                        </a:solidFill>
                      </a:endParaRPr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7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Provide accurate and appropriate headings/labels</a:t>
                      </a:r>
                      <a:endParaRPr lang="zh-TW" altLang="en-US" sz="180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8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/>
                        <a:t>Make website content</a:t>
                      </a:r>
                      <a:r>
                        <a:rPr lang="en-US" altLang="zh-TW" sz="1800" kern="100" baseline="0" dirty="0" smtClean="0"/>
                        <a:t> </a:t>
                      </a:r>
                      <a:r>
                        <a:rPr lang="en-US" altLang="zh-TW" sz="1800" kern="100" dirty="0" smtClean="0"/>
                        <a:t>easy to be used with assistive technologies</a:t>
                      </a:r>
                      <a:endParaRPr lang="zh-TW" altLang="en-US" sz="1800" dirty="0">
                        <a:solidFill>
                          <a:srgbClr val="339933"/>
                        </a:solidFill>
                      </a:endParaRPr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800" kern="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TW" altLang="en-US" sz="1800" kern="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800" kern="1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Make website structure in a consistent navigation mechanism</a:t>
                      </a:r>
                      <a:endParaRPr lang="zh-TW" altLang="en-US" sz="1800" kern="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10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Make website content in meaningful sequence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11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>
                          <a:solidFill>
                            <a:schemeClr val="tx1"/>
                          </a:solidFill>
                        </a:rPr>
                        <a:t>Provide input assistance such as proper labels for user input and error identification and description etc.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12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kern="100" dirty="0" smtClean="0">
                          <a:solidFill>
                            <a:schemeClr val="tx1"/>
                          </a:solidFill>
                        </a:rPr>
                        <a:t>Provide error prevention for transactions 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735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13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solidFill>
                            <a:schemeClr val="tx1"/>
                          </a:solidFill>
                        </a:rPr>
                        <a:t>Text can be resized up to 200 percent without loss of content </a:t>
                      </a:r>
                      <a:endParaRPr lang="zh-TW" altLang="en-US" sz="1800" b="0" i="0" kern="1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T="36000" marB="36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462">
                <a:tc>
                  <a:txBody>
                    <a:bodyPr/>
                    <a:lstStyle/>
                    <a:p>
                      <a:r>
                        <a:rPr lang="en-US" altLang="zh-TW" sz="1800" b="0" dirty="0" smtClean="0"/>
                        <a:t>14</a:t>
                      </a:r>
                      <a:endParaRPr lang="zh-TW" altLang="en-US" sz="1800" b="0" dirty="0"/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solidFill>
                            <a:schemeClr val="tx1"/>
                          </a:solidFill>
                        </a:rPr>
                        <a:t>Provide an accessibility statement with contact points</a:t>
                      </a:r>
                      <a:r>
                        <a:rPr lang="en-US" altLang="zh-TW" sz="1800" kern="100" baseline="0" dirty="0" smtClean="0">
                          <a:solidFill>
                            <a:schemeClr val="tx1"/>
                          </a:solidFill>
                        </a:rPr>
                        <a:t> for the website</a:t>
                      </a:r>
                      <a:endParaRPr lang="en-US" altLang="zh-TW" sz="1800" baseline="300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圖片 6" descr="WARS_2015_Web_Web_Silver_woSolg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5643" y="1124744"/>
            <a:ext cx="1562821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字方塊 36"/>
          <p:cNvSpPr txBox="1"/>
          <p:nvPr/>
        </p:nvSpPr>
        <p:spPr>
          <a:xfrm>
            <a:off x="755650" y="1514475"/>
            <a:ext cx="590458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rgbClr val="6600CC"/>
                </a:solidFill>
                <a:latin typeface="+mn-lt"/>
                <a:ea typeface="新細明體" charset="-120"/>
              </a:rPr>
              <a:t>Launched in October 2011</a:t>
            </a:r>
          </a:p>
          <a:p>
            <a:pPr marL="355600" indent="-3556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lang="en-US" altLang="zh-TW" sz="2600" dirty="0">
                <a:latin typeface="+mj-lt"/>
                <a:ea typeface="+mn-ea"/>
              </a:rPr>
              <a:t>To </a:t>
            </a:r>
            <a:r>
              <a:rPr lang="en-US" altLang="zh-TW" sz="2600" dirty="0">
                <a:solidFill>
                  <a:srgbClr val="8439BD"/>
                </a:solidFill>
                <a:latin typeface="+mj-lt"/>
                <a:ea typeface="+mn-ea"/>
              </a:rPr>
              <a:t>facilitate access to online information and services </a:t>
            </a:r>
            <a:r>
              <a:rPr lang="en-US" altLang="zh-TW" sz="2600" dirty="0">
                <a:latin typeface="+mj-lt"/>
                <a:ea typeface="+mn-ea"/>
              </a:rPr>
              <a:t>for all people of the community including persons with disabilities</a:t>
            </a:r>
          </a:p>
          <a:p>
            <a:pPr marL="357188" indent="-357188">
              <a:spcBef>
                <a:spcPts val="1200"/>
              </a:spcBef>
              <a:defRPr/>
            </a:pPr>
            <a:endParaRPr lang="en-US" altLang="zh-TW" sz="2800" b="1" dirty="0">
              <a:solidFill>
                <a:srgbClr val="6600CC"/>
              </a:solidFill>
              <a:latin typeface="+mn-lt"/>
              <a:ea typeface="新細明體" charset="-12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4000" b="1" dirty="0">
                <a:latin typeface="+mj-lt"/>
                <a:ea typeface="+mj-ea"/>
                <a:cs typeface="+mj-cs"/>
              </a:rPr>
              <a:t>Web Accessibility Campaign</a:t>
            </a:r>
          </a:p>
        </p:txBody>
      </p:sp>
      <p:sp>
        <p:nvSpPr>
          <p:cNvPr id="4" name="矩形 3"/>
          <p:cNvSpPr/>
          <p:nvPr/>
        </p:nvSpPr>
        <p:spPr>
          <a:xfrm>
            <a:off x="1115616" y="5077633"/>
            <a:ext cx="770485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  <a:tabLst>
                <a:tab pos="0" algn="l"/>
              </a:tabLst>
              <a:defRPr/>
            </a:pPr>
            <a:r>
              <a:rPr lang="en-AU" altLang="zh-TW" sz="2600" b="1" u="sng" dirty="0" smtClean="0">
                <a:latin typeface="Calibri" pitchFamily="34" charset="0"/>
                <a:cs typeface="Calibri" pitchFamily="34" charset="0"/>
                <a:hlinkClick r:id="rId4"/>
              </a:rPr>
              <a:t>Video on Introduction of Web Accessibility</a:t>
            </a:r>
            <a:endParaRPr lang="en-AU" altLang="zh-TW" sz="2600" b="1" u="sng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AU" altLang="zh-TW" b="1" dirty="0" smtClean="0">
                <a:hlinkClick r:id="rId5"/>
              </a:rPr>
              <a:t>http://www.ogcio.gov.hk/tc/community/web_accessibility/recognition_scheme/2014/video/wars_video1.mp4</a:t>
            </a:r>
            <a:endParaRPr lang="zh-TW" altLang="en-US" dirty="0"/>
          </a:p>
        </p:txBody>
      </p:sp>
      <p:pic>
        <p:nvPicPr>
          <p:cNvPr id="5" name="wars_video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588224" y="1628800"/>
            <a:ext cx="2049097" cy="15841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5576" y="4005064"/>
            <a:ext cx="784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lang="en-US" altLang="zh-TW" sz="2600" dirty="0" smtClean="0">
                <a:latin typeface="+mn-lt"/>
              </a:rPr>
              <a:t>To promote wider adoption of web accessibility design in both </a:t>
            </a:r>
            <a:r>
              <a:rPr lang="en-US" altLang="zh-TW" sz="2600" dirty="0" smtClean="0">
                <a:solidFill>
                  <a:srgbClr val="8439BD"/>
                </a:solidFill>
                <a:latin typeface="+mn-lt"/>
              </a:rPr>
              <a:t>public</a:t>
            </a:r>
            <a:r>
              <a:rPr lang="en-US" altLang="zh-TW" sz="2600" dirty="0" smtClean="0">
                <a:latin typeface="+mn-lt"/>
              </a:rPr>
              <a:t> and </a:t>
            </a:r>
            <a:r>
              <a:rPr lang="en-US" altLang="zh-TW" sz="2600" dirty="0" smtClean="0">
                <a:solidFill>
                  <a:srgbClr val="8439BD"/>
                </a:solidFill>
                <a:latin typeface="+mn-lt"/>
              </a:rPr>
              <a:t>private</a:t>
            </a:r>
            <a:r>
              <a:rPr lang="en-US" altLang="zh-TW" sz="2600" dirty="0" smtClean="0">
                <a:latin typeface="+mn-lt"/>
              </a:rPr>
              <a:t> websites </a:t>
            </a:r>
          </a:p>
          <a:p>
            <a:pPr marL="357188" indent="-357188">
              <a:spcBef>
                <a:spcPts val="1200"/>
              </a:spcBef>
              <a:defRPr/>
            </a:pPr>
            <a:endParaRPr lang="en-US" altLang="zh-TW" sz="2600" b="1" dirty="0">
              <a:solidFill>
                <a:srgbClr val="6600CC"/>
              </a:solidFill>
              <a:latin typeface="+mn-lt"/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/>
          <p:cNvCxnSpPr/>
          <p:nvPr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683568" y="960472"/>
          <a:ext cx="7992888" cy="488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7599"/>
                <a:gridCol w="73952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Provide</a:t>
                      </a:r>
                      <a:r>
                        <a:rPr lang="en-US" altLang="zh-TW" sz="1800" baseline="0" dirty="0" smtClean="0">
                          <a:solidFill>
                            <a:schemeClr val="tx1"/>
                          </a:solidFill>
                        </a:rPr>
                        <a:t> accessible PDFs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2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 webpages with predictable operations 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3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Able to skip repetitive blocks 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4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Provide</a:t>
                      </a:r>
                      <a:r>
                        <a:rPr lang="en-US" altLang="zh-TW" sz="180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ultiple ways to retrieve content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5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 webpages with user-initiated auto-updating 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6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sufficient time for users to read the content and operate the function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7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sufficient colour contrast</a:t>
                      </a:r>
                      <a:endParaRPr lang="zh-TW" altLang="zh-TW" sz="1800" b="0" i="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8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00" dirty="0" smtClean="0">
                          <a:latin typeface="+mn-lt"/>
                          <a:ea typeface="+mn-ea"/>
                          <a:cs typeface="Times New Roman"/>
                        </a:rPr>
                        <a:t>Ensure correct syntax of webpages for compatibility with browsers</a:t>
                      </a:r>
                      <a:r>
                        <a:rPr lang="en-US" altLang="zh-TW" sz="1800" b="0" i="0" kern="100" baseline="0" dirty="0" smtClean="0">
                          <a:latin typeface="+mn-lt"/>
                          <a:ea typeface="+mn-ea"/>
                          <a:cs typeface="Times New Roman"/>
                        </a:rPr>
                        <a:t> and</a:t>
                      </a:r>
                      <a:r>
                        <a:rPr lang="en-US" altLang="zh-TW" sz="1800" b="0" i="0" kern="100" dirty="0" smtClean="0">
                          <a:latin typeface="+mn-lt"/>
                          <a:ea typeface="+mn-ea"/>
                          <a:cs typeface="Times New Roman"/>
                        </a:rPr>
                        <a:t> assistive technologies </a:t>
                      </a:r>
                      <a:endParaRPr lang="zh-TW" altLang="zh-TW" sz="1800" b="0" i="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9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00" dirty="0" smtClean="0">
                          <a:latin typeface="+mn-lt"/>
                          <a:ea typeface="+mn-ea"/>
                          <a:cs typeface="Times New Roman"/>
                        </a:rPr>
                        <a:t>Provide captions or sign language for</a:t>
                      </a:r>
                      <a:r>
                        <a:rPr lang="en-US" altLang="zh-TW" sz="1800" b="0" i="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TW" sz="1800" b="0" i="0" strike="noStrike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3</a:t>
                      </a:r>
                      <a:r>
                        <a:rPr lang="en-US" altLang="zh-TW" sz="1800" b="0" i="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/>
                        </a:rPr>
                        <a:t>0% </a:t>
                      </a:r>
                      <a:r>
                        <a:rPr lang="en-US" altLang="zh-TW" sz="1800" b="0" i="0" kern="100" dirty="0" smtClean="0">
                          <a:latin typeface="+mn-lt"/>
                          <a:ea typeface="+mn-ea"/>
                          <a:cs typeface="Times New Roman"/>
                        </a:rPr>
                        <a:t>of pre-recorded videos published in the recent 2 years </a:t>
                      </a:r>
                      <a:endParaRPr lang="zh-TW" altLang="zh-TW" sz="1800" b="0" i="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kern="100" dirty="0" smtClean="0">
                          <a:latin typeface="+mn-lt"/>
                          <a:ea typeface="+mn-ea"/>
                          <a:cs typeface="Times New Roman"/>
                        </a:rPr>
                        <a:t>Provide meaningful title, summary or description for table headers as well as</a:t>
                      </a:r>
                      <a:r>
                        <a:rPr lang="en-US" altLang="zh-TW" sz="1800" b="0" i="0" kern="100" baseline="0" dirty="0" smtClean="0">
                          <a:latin typeface="+mn-lt"/>
                          <a:ea typeface="+mn-ea"/>
                          <a:cs typeface="Times New Roman"/>
                        </a:rPr>
                        <a:t> data</a:t>
                      </a:r>
                      <a:endParaRPr lang="zh-TW" altLang="zh-TW" sz="1800" b="0" i="0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648072" y="249560"/>
            <a:ext cx="8388424" cy="7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2800" b="1" i="1" dirty="0" smtClean="0">
                <a:solidFill>
                  <a:srgbClr val="8439BD"/>
                </a:solidFill>
                <a:latin typeface="+mn-lt"/>
              </a:rPr>
              <a:t>Judging Criteria – Website Stream (Gold)</a:t>
            </a:r>
            <a:endParaRPr lang="en-AU" altLang="zh-TW" sz="2800" b="1" i="1" dirty="0">
              <a:solidFill>
                <a:srgbClr val="8439BD"/>
              </a:solidFill>
              <a:latin typeface="+mn-lt"/>
            </a:endParaRPr>
          </a:p>
        </p:txBody>
      </p:sp>
      <p:pic>
        <p:nvPicPr>
          <p:cNvPr id="7" name="圖片 6" descr="WARS_2015_Web_Gold_woSolg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1" y="1268760"/>
            <a:ext cx="1543830" cy="1641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7"/>
          <p:cNvSpPr/>
          <p:nvPr/>
        </p:nvSpPr>
        <p:spPr>
          <a:xfrm>
            <a:off x="4139952" y="2708920"/>
            <a:ext cx="1296144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mpd="sng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73" name="矩形 7"/>
          <p:cNvSpPr/>
          <p:nvPr/>
        </p:nvSpPr>
        <p:spPr>
          <a:xfrm>
            <a:off x="1403648" y="3861048"/>
            <a:ext cx="7560840" cy="864096"/>
          </a:xfrm>
          <a:prstGeom prst="rect">
            <a:avLst/>
          </a:prstGeom>
          <a:solidFill>
            <a:srgbClr val="FFFFCC"/>
          </a:solidFill>
          <a:ln w="1905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27" name="矩形 7"/>
          <p:cNvSpPr/>
          <p:nvPr/>
        </p:nvSpPr>
        <p:spPr>
          <a:xfrm>
            <a:off x="3995936" y="3933056"/>
            <a:ext cx="1224136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26" name="矩形 7"/>
          <p:cNvSpPr/>
          <p:nvPr/>
        </p:nvSpPr>
        <p:spPr>
          <a:xfrm>
            <a:off x="2771800" y="3933056"/>
            <a:ext cx="1188132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12" name="矩形 7"/>
          <p:cNvSpPr/>
          <p:nvPr/>
        </p:nvSpPr>
        <p:spPr>
          <a:xfrm>
            <a:off x="5508104" y="3068960"/>
            <a:ext cx="1224000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mpd="sng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rgbClr val="8439BD"/>
              </a:solidFill>
            </a:endParaRPr>
          </a:p>
        </p:txBody>
      </p:sp>
      <p:sp>
        <p:nvSpPr>
          <p:cNvPr id="70" name="矩形 7"/>
          <p:cNvSpPr/>
          <p:nvPr/>
        </p:nvSpPr>
        <p:spPr>
          <a:xfrm>
            <a:off x="1547664" y="3933056"/>
            <a:ext cx="1188000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00" dirty="0" smtClean="0">
              <a:solidFill>
                <a:schemeClr val="tx1"/>
              </a:solidFill>
            </a:endParaRPr>
          </a:p>
        </p:txBody>
      </p:sp>
      <p:sp>
        <p:nvSpPr>
          <p:cNvPr id="5" name="文字方塊 5"/>
          <p:cNvSpPr txBox="1"/>
          <p:nvPr/>
        </p:nvSpPr>
        <p:spPr>
          <a:xfrm>
            <a:off x="683468" y="1262951"/>
            <a:ext cx="806499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i="1" dirty="0" smtClean="0">
                <a:solidFill>
                  <a:srgbClr val="8439BD"/>
                </a:solidFill>
                <a:latin typeface="+mn-lt"/>
              </a:rPr>
              <a:t>Assessment Area – Mobile App Stream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Main screen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One-time Setup Wizard or Welcome / Settings / About Us screen(s</a:t>
            </a:r>
            <a:r>
              <a:rPr lang="en-GB" sz="2000" dirty="0">
                <a:latin typeface="+mn-lt"/>
              </a:rPr>
              <a:t>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>
                <a:latin typeface="+mn-lt"/>
              </a:rPr>
              <a:t>All </a:t>
            </a:r>
            <a:r>
              <a:rPr lang="en-GB" sz="2000" dirty="0" smtClean="0">
                <a:latin typeface="+mn-lt"/>
              </a:rPr>
              <a:t>first-level screens</a:t>
            </a:r>
            <a:endParaRPr lang="en-GB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dirty="0" smtClean="0">
                <a:latin typeface="+mn-lt"/>
              </a:rPr>
              <a:t>Three </a:t>
            </a:r>
            <a:r>
              <a:rPr lang="en-GB" sz="2000" dirty="0">
                <a:latin typeface="+mn-lt"/>
              </a:rPr>
              <a:t>core </a:t>
            </a:r>
            <a:r>
              <a:rPr lang="en-GB" sz="2000" dirty="0" smtClean="0">
                <a:latin typeface="+mn-lt"/>
              </a:rPr>
              <a:t>business</a:t>
            </a:r>
          </a:p>
          <a:p>
            <a:pPr marL="457200" indent="-457200">
              <a:defRPr/>
            </a:pPr>
            <a:r>
              <a:rPr lang="en-GB" sz="2000" dirty="0" smtClean="0">
                <a:latin typeface="+mn-lt"/>
              </a:rPr>
              <a:t>	functions nominated</a:t>
            </a:r>
          </a:p>
          <a:p>
            <a:pPr marL="457200" indent="-457200">
              <a:defRPr/>
            </a:pPr>
            <a:r>
              <a:rPr lang="en-GB" sz="2000" dirty="0" smtClean="0">
                <a:latin typeface="+mn-lt"/>
              </a:rPr>
              <a:t>	by entrants	 </a:t>
            </a:r>
            <a:endParaRPr lang="zh-TW" altLang="zh-TW" sz="2000" dirty="0">
              <a:latin typeface="+mn-lt"/>
            </a:endParaRPr>
          </a:p>
        </p:txBody>
      </p:sp>
      <p:sp>
        <p:nvSpPr>
          <p:cNvPr id="9216" name="TextBox 9215"/>
          <p:cNvSpPr txBox="1"/>
          <p:nvPr/>
        </p:nvSpPr>
        <p:spPr>
          <a:xfrm>
            <a:off x="6346962" y="5446965"/>
            <a:ext cx="276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Mock-up </a:t>
            </a:r>
            <a:r>
              <a:rPr lang="en-US" b="1" dirty="0" smtClean="0">
                <a:latin typeface="+mn-lt"/>
              </a:rPr>
              <a:t>mobile app hierarchy</a:t>
            </a:r>
            <a:endParaRPr lang="en-US" b="1" dirty="0">
              <a:latin typeface="+mn-lt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graphicFrame>
        <p:nvGraphicFramePr>
          <p:cNvPr id="61523" name="Organization Chart 83" descr="Mock-up Website Hierarchy"/>
          <p:cNvGraphicFramePr>
            <a:graphicFrameLocks/>
          </p:cNvGraphicFramePr>
          <p:nvPr/>
        </p:nvGraphicFramePr>
        <p:xfrm>
          <a:off x="1584472" y="2738529"/>
          <a:ext cx="6786257" cy="4362879"/>
        </p:xfrm>
        <a:graphic>
          <a:graphicData uri="http://schemas.openxmlformats.org/drawingml/2006/compatibility">
            <com:legacyDrawing xmlns:com="http://schemas.openxmlformats.org/drawingml/2006/compatibility" spid="_x0000_s72706"/>
          </a:graphicData>
        </a:graphic>
      </p:graphicFrame>
      <p:sp>
        <p:nvSpPr>
          <p:cNvPr id="61553" name="_s1251"/>
          <p:cNvSpPr>
            <a:spLocks noChangeArrowheads="1"/>
          </p:cNvSpPr>
          <p:nvPr/>
        </p:nvSpPr>
        <p:spPr bwMode="auto">
          <a:xfrm>
            <a:off x="7768303" y="4011036"/>
            <a:ext cx="1124169" cy="6215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HK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Screen </a:t>
            </a:r>
            <a:r>
              <a:rPr kumimoji="1" lang="en-US" altLang="zh-TW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6</a:t>
            </a:r>
            <a:r>
              <a:rPr kumimoji="1" lang="en-US" altLang="zh-HK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1</a:t>
            </a:r>
          </a:p>
          <a:p>
            <a:pPr marL="0" marR="0" lvl="0" indent="0" algn="ctr" defTabSz="914400" rtl="0" eaLnBrk="1" fontAlgn="base" latinLnBrk="0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About Us</a:t>
            </a: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cxnSp>
        <p:nvCxnSpPr>
          <p:cNvPr id="18" name="直線接點 17"/>
          <p:cNvCxnSpPr/>
          <p:nvPr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2788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3" grpId="0" animBg="1"/>
      <p:bldP spid="12" grpId="0" animBg="1"/>
      <p:bldP spid="5" grpId="0"/>
      <p:bldP spid="92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332656"/>
            <a:ext cx="394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b="1" i="1" dirty="0" smtClean="0">
                <a:solidFill>
                  <a:srgbClr val="8439BD"/>
                </a:solidFill>
              </a:rPr>
              <a:t>Assessment Area – Mobile Stream</a:t>
            </a:r>
          </a:p>
        </p:txBody>
      </p:sp>
      <p:pic>
        <p:nvPicPr>
          <p:cNvPr id="6" name="圖片 5" descr="Screenshot"/>
          <p:cNvPicPr>
            <a:picLocks noChangeAspect="1"/>
          </p:cNvPicPr>
          <p:nvPr/>
        </p:nvPicPr>
        <p:blipFill>
          <a:blip r:embed="rId2" cstate="print"/>
          <a:srcRect b="4578"/>
          <a:stretch>
            <a:fillRect/>
          </a:stretch>
        </p:blipFill>
        <p:spPr>
          <a:xfrm>
            <a:off x="611560" y="1916832"/>
            <a:ext cx="2212344" cy="3753013"/>
          </a:xfrm>
          <a:prstGeom prst="rect">
            <a:avLst/>
          </a:prstGeom>
        </p:spPr>
      </p:pic>
      <p:pic>
        <p:nvPicPr>
          <p:cNvPr id="7" name="圖片 6" descr="Screenshot"/>
          <p:cNvPicPr>
            <a:picLocks noChangeAspect="1"/>
          </p:cNvPicPr>
          <p:nvPr/>
        </p:nvPicPr>
        <p:blipFill>
          <a:blip r:embed="rId3" cstate="print"/>
          <a:srcRect b="4578"/>
          <a:stretch>
            <a:fillRect/>
          </a:stretch>
        </p:blipFill>
        <p:spPr>
          <a:xfrm>
            <a:off x="3419872" y="1980243"/>
            <a:ext cx="2212344" cy="3753013"/>
          </a:xfrm>
          <a:prstGeom prst="rect">
            <a:avLst/>
          </a:prstGeom>
        </p:spPr>
      </p:pic>
      <p:sp>
        <p:nvSpPr>
          <p:cNvPr id="9" name="直線圖說文字 1 8"/>
          <p:cNvSpPr/>
          <p:nvPr/>
        </p:nvSpPr>
        <p:spPr>
          <a:xfrm>
            <a:off x="971600" y="1196752"/>
            <a:ext cx="7056784" cy="432048"/>
          </a:xfrm>
          <a:prstGeom prst="borderCallout1">
            <a:avLst>
              <a:gd name="adj1" fmla="val 102097"/>
              <a:gd name="adj2" fmla="val 49974"/>
              <a:gd name="adj3" fmla="val 172082"/>
              <a:gd name="adj4" fmla="val 50057"/>
            </a:avLst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altLang="zh-TW" dirty="0" smtClean="0">
                <a:solidFill>
                  <a:schemeClr val="tx1"/>
                </a:solidFill>
              </a:rPr>
              <a:t>Main screen – My Observatory</a:t>
            </a:r>
          </a:p>
        </p:txBody>
      </p:sp>
      <p:sp>
        <p:nvSpPr>
          <p:cNvPr id="12" name="矩形 11"/>
          <p:cNvSpPr/>
          <p:nvPr/>
        </p:nvSpPr>
        <p:spPr>
          <a:xfrm>
            <a:off x="539552" y="4005064"/>
            <a:ext cx="230425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 descr="Screenshot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988840"/>
            <a:ext cx="2320033" cy="3744416"/>
          </a:xfrm>
          <a:prstGeom prst="rect">
            <a:avLst/>
          </a:prstGeom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88840"/>
            <a:ext cx="2304256" cy="16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直線接點 37"/>
          <p:cNvCxnSpPr/>
          <p:nvPr/>
        </p:nvCxnSpPr>
        <p:spPr>
          <a:xfrm>
            <a:off x="6948264" y="1628800"/>
            <a:ext cx="0" cy="2880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1691680" y="1628800"/>
            <a:ext cx="0" cy="28803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332656"/>
            <a:ext cx="394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b="1" i="1" dirty="0" smtClean="0">
                <a:solidFill>
                  <a:srgbClr val="8439BD"/>
                </a:solidFill>
              </a:rPr>
              <a:t>Assessment Area – Mobile Stream</a:t>
            </a:r>
          </a:p>
        </p:txBody>
      </p:sp>
      <p:pic>
        <p:nvPicPr>
          <p:cNvPr id="6" name="圖片 5" descr="Screenshot"/>
          <p:cNvPicPr>
            <a:picLocks noChangeAspect="1"/>
          </p:cNvPicPr>
          <p:nvPr/>
        </p:nvPicPr>
        <p:blipFill>
          <a:blip r:embed="rId2" cstate="print"/>
          <a:srcRect b="4578"/>
          <a:stretch>
            <a:fillRect/>
          </a:stretch>
        </p:blipFill>
        <p:spPr>
          <a:xfrm>
            <a:off x="611560" y="2132856"/>
            <a:ext cx="2212344" cy="3753013"/>
          </a:xfrm>
          <a:prstGeom prst="rect">
            <a:avLst/>
          </a:prstGeom>
        </p:spPr>
      </p:pic>
      <p:pic>
        <p:nvPicPr>
          <p:cNvPr id="7" name="圖片 6" descr="Screenshot"/>
          <p:cNvPicPr>
            <a:picLocks noChangeAspect="1"/>
          </p:cNvPicPr>
          <p:nvPr/>
        </p:nvPicPr>
        <p:blipFill>
          <a:blip r:embed="rId3" cstate="print"/>
          <a:srcRect b="4578"/>
          <a:stretch>
            <a:fillRect/>
          </a:stretch>
        </p:blipFill>
        <p:spPr>
          <a:xfrm>
            <a:off x="3419872" y="2132856"/>
            <a:ext cx="2212344" cy="3753013"/>
          </a:xfrm>
          <a:prstGeom prst="rect">
            <a:avLst/>
          </a:prstGeom>
        </p:spPr>
      </p:pic>
      <p:pic>
        <p:nvPicPr>
          <p:cNvPr id="8" name="圖片 7" descr="Screenshot"/>
          <p:cNvPicPr>
            <a:picLocks noChangeAspect="1"/>
          </p:cNvPicPr>
          <p:nvPr/>
        </p:nvPicPr>
        <p:blipFill>
          <a:blip r:embed="rId4" cstate="print"/>
          <a:srcRect b="4578"/>
          <a:stretch>
            <a:fillRect/>
          </a:stretch>
        </p:blipFill>
        <p:spPr>
          <a:xfrm>
            <a:off x="6372200" y="2052251"/>
            <a:ext cx="2212344" cy="3753013"/>
          </a:xfrm>
          <a:prstGeom prst="rect">
            <a:avLst/>
          </a:prstGeom>
        </p:spPr>
      </p:pic>
      <p:sp>
        <p:nvSpPr>
          <p:cNvPr id="9" name="直線圖說文字 1 8"/>
          <p:cNvSpPr/>
          <p:nvPr/>
        </p:nvSpPr>
        <p:spPr>
          <a:xfrm>
            <a:off x="611560" y="1268760"/>
            <a:ext cx="2160240" cy="576064"/>
          </a:xfrm>
          <a:prstGeom prst="borderCallout1">
            <a:avLst>
              <a:gd name="adj1" fmla="val 102097"/>
              <a:gd name="adj2" fmla="val 50265"/>
              <a:gd name="adj3" fmla="val 148302"/>
              <a:gd name="adj4" fmla="val 50203"/>
            </a:avLst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altLang="zh-TW" dirty="0" smtClean="0">
                <a:solidFill>
                  <a:schemeClr val="tx1"/>
                </a:solidFill>
              </a:rPr>
              <a:t>Main screen – My Observatory</a:t>
            </a:r>
          </a:p>
        </p:txBody>
      </p:sp>
      <p:sp>
        <p:nvSpPr>
          <p:cNvPr id="11" name="直線圖說文字 1 10"/>
          <p:cNvSpPr/>
          <p:nvPr/>
        </p:nvSpPr>
        <p:spPr>
          <a:xfrm>
            <a:off x="6372200" y="1196752"/>
            <a:ext cx="2160240" cy="576064"/>
          </a:xfrm>
          <a:prstGeom prst="borderCallout1">
            <a:avLst>
              <a:gd name="adj1" fmla="val 102097"/>
              <a:gd name="adj2" fmla="val 50265"/>
              <a:gd name="adj3" fmla="val 148302"/>
              <a:gd name="adj4" fmla="val 50203"/>
            </a:avLst>
          </a:prstGeom>
          <a:solidFill>
            <a:srgbClr val="FFFFCC"/>
          </a:solidFill>
          <a:ln>
            <a:solidFill>
              <a:srgbClr val="843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en-US" altLang="zh-TW" dirty="0" smtClean="0">
                <a:solidFill>
                  <a:schemeClr val="tx1"/>
                </a:solidFill>
              </a:rPr>
              <a:t>2.	Settings</a:t>
            </a:r>
          </a:p>
        </p:txBody>
      </p:sp>
      <p:sp>
        <p:nvSpPr>
          <p:cNvPr id="12" name="矩形 11"/>
          <p:cNvSpPr/>
          <p:nvPr/>
        </p:nvSpPr>
        <p:spPr>
          <a:xfrm>
            <a:off x="539552" y="4221088"/>
            <a:ext cx="230425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直線圖說文字 1 12"/>
          <p:cNvSpPr/>
          <p:nvPr/>
        </p:nvSpPr>
        <p:spPr>
          <a:xfrm>
            <a:off x="1043608" y="6093296"/>
            <a:ext cx="2160240" cy="576064"/>
          </a:xfrm>
          <a:prstGeom prst="borderCallout1">
            <a:avLst>
              <a:gd name="adj1" fmla="val -2071"/>
              <a:gd name="adj2" fmla="val 49824"/>
              <a:gd name="adj3" fmla="val -274984"/>
              <a:gd name="adj4" fmla="val 33889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en-US" altLang="zh-TW" dirty="0" smtClean="0">
                <a:solidFill>
                  <a:schemeClr val="tx1"/>
                </a:solidFill>
              </a:rPr>
              <a:t>3.	All first-level screens</a:t>
            </a:r>
          </a:p>
        </p:txBody>
      </p:sp>
      <p:sp>
        <p:nvSpPr>
          <p:cNvPr id="14" name="直線圖說文字 1 13"/>
          <p:cNvSpPr/>
          <p:nvPr/>
        </p:nvSpPr>
        <p:spPr>
          <a:xfrm>
            <a:off x="3399968" y="1169368"/>
            <a:ext cx="1080120" cy="720080"/>
          </a:xfrm>
          <a:prstGeom prst="borderCallout1">
            <a:avLst>
              <a:gd name="adj1" fmla="val 98030"/>
              <a:gd name="adj2" fmla="val 47696"/>
              <a:gd name="adj3" fmla="val 191018"/>
              <a:gd name="adj4" fmla="val 8188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4. Core business 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直線圖說文字 1 14"/>
          <p:cNvSpPr/>
          <p:nvPr/>
        </p:nvSpPr>
        <p:spPr>
          <a:xfrm>
            <a:off x="4696112" y="1169368"/>
            <a:ext cx="1080120" cy="720080"/>
          </a:xfrm>
          <a:prstGeom prst="borderCallout1">
            <a:avLst>
              <a:gd name="adj1" fmla="val 98030"/>
              <a:gd name="adj2" fmla="val 49460"/>
              <a:gd name="adj3" fmla="val 267738"/>
              <a:gd name="adj4" fmla="val 1045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5. Core business 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直線圖說文字 1 15"/>
          <p:cNvSpPr/>
          <p:nvPr/>
        </p:nvSpPr>
        <p:spPr>
          <a:xfrm>
            <a:off x="3923928" y="6021288"/>
            <a:ext cx="1080120" cy="720080"/>
          </a:xfrm>
          <a:prstGeom prst="borderCallout1">
            <a:avLst>
              <a:gd name="adj1" fmla="val 145"/>
              <a:gd name="adj2" fmla="val 50342"/>
              <a:gd name="adj3" fmla="val -336426"/>
              <a:gd name="adj4" fmla="val 2946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6. Core business 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48040" y="2537520"/>
            <a:ext cx="5040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552096" y="3113584"/>
            <a:ext cx="50405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471976" y="3113584"/>
            <a:ext cx="5040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79928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marR="0" lvl="1" indent="-450850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7030A0"/>
                </a:solidFill>
                <a:latin typeface="+mn-lt"/>
              </a:rPr>
              <a:t>Awards – Mobile App Stream (Continue)</a:t>
            </a:r>
          </a:p>
          <a:p>
            <a:pPr marL="361950" indent="-361950" eaLnBrk="0" hangingPunct="0">
              <a:spcBef>
                <a:spcPts val="1800"/>
              </a:spcBef>
              <a:defRPr/>
            </a:pPr>
            <a:r>
              <a:rPr lang="en-GB" altLang="zh-TW" sz="2800" u="sng" dirty="0" smtClean="0">
                <a:latin typeface="+mn-lt"/>
              </a:rPr>
              <a:t>Most Favourite </a:t>
            </a:r>
            <a:r>
              <a:rPr lang="en-GB" altLang="zh-TW" sz="2800" u="sng" dirty="0" smtClean="0">
                <a:latin typeface="+mn-lt"/>
              </a:rPr>
              <a:t>Mobile App</a:t>
            </a:r>
            <a:endParaRPr lang="en-GB" altLang="zh-TW" sz="2800" u="sng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GB" altLang="zh-TW" sz="2600" dirty="0" smtClean="0">
                <a:latin typeface="+mn-lt"/>
              </a:rPr>
              <a:t>Attain Gold Award; and</a:t>
            </a: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GB" altLang="zh-TW" sz="2600" dirty="0" smtClean="0">
                <a:latin typeface="+mn-lt"/>
              </a:rPr>
              <a:t>Obtain the top three number of votes in public voting</a:t>
            </a:r>
            <a:endParaRPr lang="en-GB" altLang="zh-TW" sz="2600" u="sng" dirty="0" smtClean="0">
              <a:latin typeface="+mn-lt"/>
            </a:endParaRPr>
          </a:p>
          <a:p>
            <a:pPr marL="361950" marR="0" lvl="0" indent="-3619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 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17107" y="1280518"/>
          <a:ext cx="8008822" cy="4389120"/>
        </p:xfrm>
        <a:graphic>
          <a:graphicData uri="http://schemas.openxmlformats.org/drawingml/2006/table">
            <a:tbl>
              <a:tblPr/>
              <a:tblGrid>
                <a:gridCol w="524499"/>
                <a:gridCol w="7484323"/>
              </a:tblGrid>
              <a:tr h="209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No.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Criteria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meaningful text alternative for non-text contents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Easy to turn off background sound or set as user-initiated only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Make all clickable objects large enough to be tapped 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clear and simple headings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consistent and simple user interface structure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meaningful content sequence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navigation for going backward 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8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clear and informative links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9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Text resize function or text can be zoomed without loss of content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10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Compatible with screen readers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11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contact points or “email feedback” feature </a:t>
                      </a: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#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611560" y="548680"/>
            <a:ext cx="8388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Judging Criteria – Mobile Application Stream (Silver)</a:t>
            </a:r>
            <a:endParaRPr lang="en-AU" altLang="zh-TW" sz="28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15616" y="5733256"/>
            <a:ext cx="24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+mn-lt"/>
              </a:rPr>
              <a:t># gold criterion last year</a:t>
            </a:r>
            <a:endParaRPr lang="zh-TW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圖片 10" descr="WARS_2015_Silver_Mobile_woSolg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628800"/>
            <a:ext cx="1267984" cy="14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607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70566" y="1304838"/>
          <a:ext cx="8023125" cy="3545809"/>
        </p:xfrm>
        <a:graphic>
          <a:graphicData uri="http://schemas.openxmlformats.org/drawingml/2006/table">
            <a:tbl>
              <a:tblPr/>
              <a:tblGrid>
                <a:gridCol w="530147"/>
                <a:gridCol w="7492978"/>
              </a:tblGrid>
              <a:tr h="24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No.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Criteria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sufficient colour contrast</a:t>
                      </a:r>
                      <a:endParaRPr kumimoji="0" lang="zh-TW" alt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sufficient time for users to read the content and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operate the function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captions or sign language for 30% of pre-recorded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videos published in the recent 2 years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alternative means for notification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99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36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input assistance such as proper labels or instructions for user input</a:t>
                      </a:r>
                      <a:endParaRPr kumimoji="0" lang="zh-TW" alt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error prevention for transactions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249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Provide means to close popovers</a:t>
                      </a:r>
                      <a:endParaRPr kumimoji="0" lang="zh-TW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576138" y="573000"/>
            <a:ext cx="8388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Judging Criteria – Mobile </a:t>
            </a:r>
            <a:r>
              <a:rPr lang="en-US" altLang="zh-TW" sz="2800" b="1" i="1" dirty="0" smtClean="0">
                <a:solidFill>
                  <a:srgbClr val="6600CC"/>
                </a:solidFill>
                <a:latin typeface="Calibri" pitchFamily="34" charset="0"/>
              </a:rPr>
              <a:t>App </a:t>
            </a:r>
            <a:r>
              <a:rPr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Stream (Gold)</a:t>
            </a:r>
            <a:endParaRPr lang="en-AU" altLang="zh-TW" sz="2800" b="1" i="1" dirty="0">
              <a:solidFill>
                <a:srgbClr val="6600CC"/>
              </a:solidFill>
              <a:latin typeface="Calibri" pitchFamily="34" charset="0"/>
            </a:endParaRPr>
          </a:p>
        </p:txBody>
      </p:sp>
      <p:pic>
        <p:nvPicPr>
          <p:cNvPr id="8" name="圖片 7" descr="WARS_2015_Gold_Mobile_woSolg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628800"/>
            <a:ext cx="1267984" cy="14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986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83568" y="1916832"/>
          <a:ext cx="8064896" cy="377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41"/>
                <a:gridCol w="3450623"/>
                <a:gridCol w="3888432"/>
              </a:tblGrid>
              <a:tr h="445872">
                <a:tc>
                  <a:txBody>
                    <a:bodyPr/>
                    <a:lstStyle/>
                    <a:p>
                      <a:pPr marL="635" algn="ctr"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635" algn="ctr">
                        <a:spcAft>
                          <a:spcPts val="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Key Tasks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635" indent="-47371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</a:p>
                  </a:txBody>
                  <a:tcPr marL="36000" marR="36000" marT="36000" marB="36000"/>
                </a:tc>
              </a:tr>
              <a:tr h="4902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Now until 31 December 2014</a:t>
                      </a:r>
                    </a:p>
                  </a:txBody>
                  <a:tcPr marL="36000" marR="36000" marT="36000" marB="36000"/>
                </a:tc>
              </a:tr>
              <a:tr h="500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 and Enhancement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Now until</a:t>
                      </a:r>
                      <a:r>
                        <a:rPr lang="en-GB" altLang="zh-TW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January 2015</a:t>
                      </a:r>
                      <a:endParaRPr lang="en-GB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</a:tr>
              <a:tr h="492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Technical Workshops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altLang="zh-TW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November </a:t>
                      </a: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 – 30 January 2015</a:t>
                      </a:r>
                      <a:endParaRPr lang="en-GB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</a:tr>
              <a:tr h="492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Re-</a:t>
                      </a: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altLang="zh-TW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January </a:t>
                      </a: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 – 20 February 2015</a:t>
                      </a:r>
                      <a:endParaRPr lang="en-GB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</a:tr>
              <a:tr h="492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Voting for Most Favourite Websites / Mobile App</a:t>
                      </a:r>
                      <a:r>
                        <a:rPr lang="en-GB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Awards</a:t>
                      </a:r>
                      <a:endParaRPr lang="en-GB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altLang="zh-TW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March </a:t>
                      </a:r>
                      <a:r>
                        <a:rPr lang="en-GB" altLang="zh-TW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 – 23 March 2015</a:t>
                      </a:r>
                    </a:p>
                  </a:txBody>
                  <a:tcPr marL="36000" marR="36000" marT="36000" marB="36000"/>
                </a:tc>
              </a:tr>
              <a:tr h="492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Awards Presentation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April </a:t>
                      </a:r>
                      <a:r>
                        <a:rPr lang="en-GB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GB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1560" y="1340768"/>
            <a:ext cx="68407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marR="0" lvl="1" indent="-450850" defTabSz="9144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7030A0"/>
                </a:solidFill>
                <a:latin typeface="+mn-lt"/>
              </a:rPr>
              <a:t>Timeline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839788" y="1628799"/>
            <a:ext cx="3817867" cy="1358875"/>
            <a:chOff x="3151161" y="1340768"/>
            <a:chExt cx="4424512" cy="1666437"/>
          </a:xfrm>
        </p:grpSpPr>
        <p:pic>
          <p:nvPicPr>
            <p:cNvPr id="25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848" y="1340768"/>
              <a:ext cx="4371825" cy="1666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2" name="矩形 12"/>
            <p:cNvSpPr>
              <a:spLocks noChangeArrowheads="1"/>
            </p:cNvSpPr>
            <p:nvPr/>
          </p:nvSpPr>
          <p:spPr bwMode="auto">
            <a:xfrm>
              <a:off x="3151161" y="1569746"/>
              <a:ext cx="3740774" cy="565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54013" lvl="1" indent="-177800" algn="ctr">
                <a:buSzPct val="50000"/>
              </a:pPr>
              <a:r>
                <a:rPr lang="en-US" altLang="zh-TW" sz="2400" b="1" dirty="0">
                  <a:solidFill>
                    <a:srgbClr val="7030A0"/>
                  </a:solidFill>
                </a:rPr>
                <a:t>www.webforall.gov.hk</a:t>
              </a:r>
            </a:p>
          </p:txBody>
        </p:sp>
      </p:grpSp>
      <p:pic>
        <p:nvPicPr>
          <p:cNvPr id="20" name="Picture 4" descr="Webforall portal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700213"/>
            <a:ext cx="3354388" cy="2376487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/>
          <p:cNvSpPr txBox="1"/>
          <p:nvPr/>
        </p:nvSpPr>
        <p:spPr>
          <a:xfrm>
            <a:off x="520700" y="2924175"/>
            <a:ext cx="4483100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en-US" altLang="zh-TW" sz="2400" dirty="0">
                <a:latin typeface="+mn-lt"/>
                <a:ea typeface="新細明體" charset="-120"/>
              </a:rPr>
              <a:t>Live-examples of success criteria (WCAG 2.0 Level AA)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en-US" altLang="zh-TW" sz="2400" dirty="0">
                <a:latin typeface="+mn-lt"/>
                <a:ea typeface="新細明體" charset="-120"/>
              </a:rPr>
              <a:t>Presentation slides of seminars / technical workshops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en-US" altLang="zh-TW" sz="2400" dirty="0">
                <a:latin typeface="+mn-lt"/>
                <a:ea typeface="新細明體" charset="-120"/>
              </a:rPr>
              <a:t>Web Designers’ Corner</a:t>
            </a:r>
          </a:p>
          <a:p>
            <a:pPr marL="636588" lvl="1" indent="-179388">
              <a:spcBef>
                <a:spcPts val="0"/>
              </a:spcBef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en-US" altLang="zh-TW" sz="2000" dirty="0">
                <a:latin typeface="+mn-lt"/>
                <a:ea typeface="新細明體" charset="-120"/>
              </a:rPr>
              <a:t>facilitating the sourcing of ICT professional services</a:t>
            </a:r>
          </a:p>
          <a:p>
            <a:pPr marL="179388" indent="-179388">
              <a:spcBef>
                <a:spcPts val="300"/>
              </a:spcBef>
              <a:buFont typeface="Arial" pitchFamily="34" charset="0"/>
              <a:buChar char="•"/>
              <a:tabLst>
                <a:tab pos="179388" algn="l"/>
              </a:tabLst>
              <a:defRPr/>
            </a:pPr>
            <a:r>
              <a:rPr lang="en-US" altLang="zh-TW" sz="2400" dirty="0" smtClean="0">
                <a:latin typeface="+mn-lt"/>
                <a:ea typeface="新細明體" charset="-120"/>
              </a:rPr>
              <a:t>Legal cases</a:t>
            </a:r>
            <a:r>
              <a:rPr lang="en-US" altLang="zh-TW" sz="2400" dirty="0">
                <a:latin typeface="+mn-lt"/>
                <a:ea typeface="新細明體" charset="-120"/>
              </a:rPr>
              <a:t>	 </a:t>
            </a:r>
            <a:endParaRPr lang="zh-TW" altLang="en-US" sz="2400" dirty="0">
              <a:latin typeface="+mn-lt"/>
              <a:ea typeface="新細明體" charset="-120"/>
            </a:endParaRPr>
          </a:p>
        </p:txBody>
      </p:sp>
      <p:pic>
        <p:nvPicPr>
          <p:cNvPr id="25610" name="圖片 17" descr="Webforall portal QR cod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221163"/>
            <a:ext cx="19431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Useful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Reference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7544" y="2420888"/>
            <a:ext cx="26177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80975" algn="ctr">
              <a:spcAft>
                <a:spcPts val="600"/>
              </a:spcAft>
              <a:buSzPct val="50000"/>
              <a:defRPr/>
            </a:pP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Webforall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 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Portal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971550" y="1844675"/>
            <a:ext cx="7796213" cy="4176713"/>
          </a:xfrm>
          <a:prstGeom prst="rect">
            <a:avLst/>
          </a:prstGeom>
        </p:spPr>
        <p:txBody>
          <a:bodyPr/>
          <a:lstStyle/>
          <a:p>
            <a:pPr marL="88900" indent="-88900" eaLnBrk="0" hangingPunc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hlink"/>
              </a:buClr>
              <a:buSzPct val="110000"/>
              <a:buFont typeface="Wingdings 2" pitchFamily="18" charset="2"/>
              <a:buNone/>
              <a:defRPr/>
            </a:pPr>
            <a:r>
              <a:rPr kumimoji="0" lang="en-US" altLang="zh-TW" sz="3200" kern="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83568" y="2146995"/>
            <a:ext cx="80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 eaLnBrk="0" hangingPunct="0">
              <a:buClr>
                <a:srgbClr val="386A42"/>
              </a:buClr>
              <a:buFont typeface="Arial" pitchFamily="34" charset="0"/>
              <a:buChar char="•"/>
              <a:tabLst>
                <a:tab pos="268288" algn="l"/>
              </a:tabLst>
              <a:defRPr/>
            </a:pPr>
            <a:r>
              <a:rPr lang="en-US" altLang="zh-TW" sz="2200" dirty="0">
                <a:latin typeface="+mj-lt"/>
                <a:ea typeface="新細明體" charset="-120"/>
              </a:rPr>
              <a:t>Free </a:t>
            </a:r>
            <a:r>
              <a:rPr lang="en-US" altLang="zh-TW" sz="2200" dirty="0" smtClean="0">
                <a:latin typeface="+mj-lt"/>
                <a:ea typeface="新細明體" charset="-120"/>
              </a:rPr>
              <a:t>Download - </a:t>
            </a:r>
            <a:r>
              <a:rPr lang="en-US" altLang="zh-TW" sz="2400" u="sng" dirty="0" smtClean="0">
                <a:latin typeface="+mn-lt"/>
                <a:ea typeface="新細明體" charset="-120"/>
                <a:hlinkClick r:id="rId3"/>
              </a:rPr>
              <a:t>www.webforall.gov.hk/web_template.htm</a:t>
            </a:r>
            <a:endParaRPr lang="en-US" altLang="zh-TW" sz="2400" u="sng" dirty="0">
              <a:latin typeface="+mn-lt"/>
              <a:ea typeface="新細明體" charset="-120"/>
            </a:endParaRPr>
          </a:p>
          <a:p>
            <a:pPr>
              <a:defRPr/>
            </a:pPr>
            <a:endParaRPr lang="en-US" altLang="zh-TW" sz="2400" u="sng" dirty="0">
              <a:latin typeface="+mn-lt"/>
              <a:ea typeface="新細明體" charset="-120"/>
            </a:endParaRPr>
          </a:p>
        </p:txBody>
      </p:sp>
      <p:pic>
        <p:nvPicPr>
          <p:cNvPr id="28676" name="Picture 2" descr="Layout of the web template download 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66360"/>
            <a:ext cx="3096344" cy="3386778"/>
          </a:xfrm>
          <a:prstGeom prst="rect">
            <a:avLst/>
          </a:prstGeom>
          <a:noFill/>
          <a:ln w="19050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940" y="1773312"/>
            <a:ext cx="8064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180975" eaLnBrk="0" hangingPunct="0">
              <a:spcAft>
                <a:spcPts val="600"/>
              </a:spcAft>
              <a:buSzPct val="50000"/>
              <a:defRPr/>
            </a:pPr>
            <a:r>
              <a:rPr lang="en-GB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Accessible Webpage Templates</a:t>
            </a:r>
          </a:p>
          <a:p>
            <a:pPr marL="361950" indent="-361950" eaLnBrk="0" hangingPunct="0">
              <a:spcBef>
                <a:spcPct val="30000"/>
              </a:spcBef>
              <a:defRPr/>
            </a:pPr>
            <a:endParaRPr lang="en-GB" sz="2400" dirty="0">
              <a:latin typeface="+mn-lt"/>
              <a:ea typeface="+mn-ea"/>
            </a:endParaRPr>
          </a:p>
        </p:txBody>
      </p:sp>
      <p:pic>
        <p:nvPicPr>
          <p:cNvPr id="9" name="Picture 3" descr="Image showing key features of the first web template"/>
          <p:cNvPicPr>
            <a:picLocks noChangeAspect="1" noChangeArrowheads="1"/>
          </p:cNvPicPr>
          <p:nvPr/>
        </p:nvPicPr>
        <p:blipFill>
          <a:blip r:embed="rId5" cstate="print"/>
          <a:srcRect t="10371"/>
          <a:stretch>
            <a:fillRect/>
          </a:stretch>
        </p:blipFill>
        <p:spPr bwMode="auto">
          <a:xfrm>
            <a:off x="1115591" y="2927357"/>
            <a:ext cx="3672433" cy="316593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Useful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Reference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圖片 17" descr="Scheme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5888" y="3933825"/>
            <a:ext cx="3860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副標題 2"/>
          <p:cNvSpPr txBox="1">
            <a:spLocks/>
          </p:cNvSpPr>
          <p:nvPr/>
        </p:nvSpPr>
        <p:spPr bwMode="auto">
          <a:xfrm>
            <a:off x="539750" y="1484784"/>
            <a:ext cx="77771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0850" lvl="1" indent="-360363">
              <a:spcBef>
                <a:spcPct val="20000"/>
              </a:spcBef>
              <a:defRPr/>
            </a:pPr>
            <a:r>
              <a:rPr lang="en-GB" altLang="zh-TW" sz="2800" b="1" i="1" dirty="0">
                <a:solidFill>
                  <a:srgbClr val="7030A0"/>
                </a:solidFill>
                <a:latin typeface="+mn-lt"/>
                <a:ea typeface="新細明體" charset="-120"/>
              </a:rPr>
              <a:t>Objectives</a:t>
            </a:r>
          </a:p>
          <a:p>
            <a:pPr marL="450850" lvl="1" indent="-3603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altLang="zh-TW" sz="2600" dirty="0" smtClean="0">
                <a:latin typeface="+mn-lt"/>
                <a:ea typeface="新細明體" charset="-120"/>
              </a:rPr>
              <a:t>Since 2013, recognise efforts and achievements in adoption of web accessibility design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GB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0" name="副標題 2"/>
          <p:cNvSpPr txBox="1">
            <a:spLocks/>
          </p:cNvSpPr>
          <p:nvPr/>
        </p:nvSpPr>
        <p:spPr bwMode="auto">
          <a:xfrm>
            <a:off x="539750" y="2925068"/>
            <a:ext cx="813593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0850" lvl="1" indent="-3603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altLang="zh-TW" sz="2600" dirty="0">
                <a:latin typeface="+mn-lt"/>
                <a:ea typeface="新細明體" charset="-120"/>
              </a:rPr>
              <a:t>Raise awareness in the community and encourage wider adoption</a:t>
            </a:r>
          </a:p>
          <a:p>
            <a:pPr marL="450850" lvl="1" indent="-360363">
              <a:spcBef>
                <a:spcPct val="20000"/>
              </a:spcBef>
              <a:defRPr/>
            </a:pPr>
            <a:endParaRPr lang="en-GB" altLang="zh-TW" sz="2800" dirty="0">
              <a:latin typeface="+mn-lt"/>
              <a:ea typeface="新細明體" charset="-12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GB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635250" y="2156941"/>
            <a:ext cx="5329238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buFont typeface="Arial" pitchFamily="34" charset="0"/>
              <a:buChar char="•"/>
              <a:tabLst>
                <a:tab pos="268288" algn="l"/>
              </a:tabLst>
            </a:pPr>
            <a:r>
              <a:rPr lang="en-GB" altLang="zh-TW" sz="2200" dirty="0">
                <a:latin typeface="Calibri" pitchFamily="34" charset="0"/>
                <a:cs typeface="Calibri" pitchFamily="34" charset="0"/>
              </a:rPr>
              <a:t>Designed for senior executives and management</a:t>
            </a:r>
          </a:p>
          <a:p>
            <a:pPr marL="268288" indent="-268288">
              <a:buFont typeface="Arial" pitchFamily="34" charset="0"/>
              <a:buChar char="•"/>
              <a:tabLst>
                <a:tab pos="268288" algn="l"/>
              </a:tabLst>
            </a:pPr>
            <a:r>
              <a:rPr lang="en-GB" altLang="zh-TW" sz="2200" dirty="0">
                <a:latin typeface="Calibri" pitchFamily="34" charset="0"/>
                <a:cs typeface="Calibri" pitchFamily="34" charset="0"/>
              </a:rPr>
              <a:t>Introduce WCAG 2.0 and success criteria</a:t>
            </a:r>
          </a:p>
          <a:p>
            <a:pPr marL="538163" lvl="1" indent="-269875">
              <a:spcBef>
                <a:spcPts val="600"/>
              </a:spcBef>
              <a:buSzPct val="80000"/>
              <a:buFont typeface="Wingdings" pitchFamily="2" charset="2"/>
              <a:buChar char="Ø"/>
              <a:tabLst>
                <a:tab pos="268288" algn="l"/>
              </a:tabLst>
            </a:pPr>
            <a:r>
              <a:rPr lang="en-GB" altLang="zh-TW" sz="2200" dirty="0">
                <a:latin typeface="Calibri" pitchFamily="34" charset="0"/>
                <a:cs typeface="Calibri" pitchFamily="34" charset="0"/>
              </a:rPr>
              <a:t>Web Accessibility Concept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</a:pPr>
            <a:r>
              <a:rPr lang="en-US" altLang="zh-TW" sz="2200" dirty="0">
                <a:latin typeface="Calibri" pitchFamily="34" charset="0"/>
                <a:cs typeface="Calibri" pitchFamily="34" charset="0"/>
              </a:rPr>
              <a:t>How Persons with Disabilities use Websites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</a:pPr>
            <a:r>
              <a:rPr lang="en-US" altLang="zh-TW" sz="2200" dirty="0">
                <a:latin typeface="Calibri" pitchFamily="34" charset="0"/>
                <a:cs typeface="Calibri" pitchFamily="34" charset="0"/>
              </a:rPr>
              <a:t>Illustration of Each Criterion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</a:pPr>
            <a:r>
              <a:rPr lang="en-US" altLang="zh-TW" sz="2200" dirty="0">
                <a:latin typeface="Calibri" pitchFamily="34" charset="0"/>
                <a:cs typeface="Calibri" pitchFamily="34" charset="0"/>
              </a:rPr>
              <a:t>Testing Strategy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</a:pPr>
            <a:r>
              <a:rPr lang="en-GB" altLang="zh-TW" sz="2200" dirty="0">
                <a:latin typeface="Calibri" pitchFamily="34" charset="0"/>
                <a:cs typeface="Calibri" pitchFamily="34" charset="0"/>
              </a:rPr>
              <a:t>Useful Reference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19872" y="1701304"/>
            <a:ext cx="511256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180975" eaLnBrk="0" hangingPunct="0">
              <a:spcAft>
                <a:spcPts val="600"/>
              </a:spcAft>
              <a:buSzPct val="50000"/>
              <a:defRPr/>
            </a:pPr>
            <a:r>
              <a:rPr lang="en-GB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Web Accessibility Handbook</a:t>
            </a:r>
          </a:p>
          <a:p>
            <a:pPr marL="361950" indent="-361950" eaLnBrk="0" hangingPunct="0">
              <a:spcBef>
                <a:spcPct val="30000"/>
              </a:spcBef>
              <a:defRPr/>
            </a:pPr>
            <a:endParaRPr lang="en-GB" sz="2400" dirty="0">
              <a:latin typeface="+mn-lt"/>
              <a:ea typeface="+mn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575" y="1844675"/>
            <a:ext cx="2701925" cy="381635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630" name="矩形 9"/>
          <p:cNvSpPr>
            <a:spLocks noChangeArrowheads="1"/>
          </p:cNvSpPr>
          <p:nvPr/>
        </p:nvSpPr>
        <p:spPr bwMode="auto">
          <a:xfrm>
            <a:off x="725488" y="5724525"/>
            <a:ext cx="4206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dirty="0">
                <a:hlinkClick r:id="rId4"/>
              </a:rPr>
              <a:t>www.webforall.gov.hk/en/wahandbook</a:t>
            </a:r>
            <a:endParaRPr lang="en-GB" altLang="zh-TW" dirty="0"/>
          </a:p>
        </p:txBody>
      </p:sp>
      <p:pic>
        <p:nvPicPr>
          <p:cNvPr id="26634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7830" y="4506243"/>
            <a:ext cx="164465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Useful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Reference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313" y="1773238"/>
            <a:ext cx="2770187" cy="3887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3636143" y="2368773"/>
            <a:ext cx="5040313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8288" indent="-268288">
              <a:buFont typeface="Arial" pitchFamily="34" charset="0"/>
              <a:buChar char="•"/>
              <a:tabLst>
                <a:tab pos="268288" algn="l"/>
              </a:tabLst>
              <a:defRPr/>
            </a:pPr>
            <a:r>
              <a:rPr lang="en-GB" altLang="zh-TW" sz="2200" dirty="0">
                <a:latin typeface="+mj-lt"/>
                <a:ea typeface="新細明體" charset="-120"/>
              </a:rPr>
              <a:t>Designed for </a:t>
            </a:r>
            <a:r>
              <a:rPr lang="en-GB" altLang="zh-TW" sz="2200" dirty="0" smtClean="0">
                <a:latin typeface="+mj-lt"/>
                <a:ea typeface="新細明體" charset="-120"/>
              </a:rPr>
              <a:t>mobile app </a:t>
            </a:r>
            <a:r>
              <a:rPr lang="en-GB" altLang="zh-TW" sz="2200" dirty="0">
                <a:latin typeface="+mj-lt"/>
                <a:ea typeface="新細明體" charset="-120"/>
              </a:rPr>
              <a:t>owners and developers </a:t>
            </a:r>
          </a:p>
          <a:p>
            <a:pPr marL="268288" indent="-268288">
              <a:spcBef>
                <a:spcPts val="600"/>
              </a:spcBef>
              <a:buFont typeface="Arial" pitchFamily="34" charset="0"/>
              <a:buChar char="•"/>
              <a:tabLst>
                <a:tab pos="268288" algn="l"/>
              </a:tabLst>
              <a:defRPr/>
            </a:pPr>
            <a:r>
              <a:rPr lang="en-GB" altLang="zh-TW" sz="2200" dirty="0">
                <a:latin typeface="+mj-lt"/>
                <a:ea typeface="新細明體" charset="-120"/>
              </a:rPr>
              <a:t>Based on the WCAG 2.0 and feedbacks collected from local disability groups </a:t>
            </a:r>
          </a:p>
          <a:p>
            <a:pPr marL="538163" lvl="1" indent="-269875">
              <a:spcBef>
                <a:spcPts val="600"/>
              </a:spcBef>
              <a:buSzPct val="80000"/>
              <a:buFont typeface="Wingdings" pitchFamily="2" charset="2"/>
              <a:buChar char="Ø"/>
              <a:tabLst>
                <a:tab pos="268288" algn="l"/>
              </a:tabLst>
              <a:defRPr/>
            </a:pPr>
            <a:r>
              <a:rPr lang="en-GB" altLang="zh-TW" sz="2200" dirty="0">
                <a:latin typeface="+mj-lt"/>
                <a:ea typeface="新細明體" charset="-120"/>
              </a:rPr>
              <a:t>Basic Concept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  <a:defRPr/>
            </a:pPr>
            <a:r>
              <a:rPr lang="en-US" altLang="zh-TW" sz="2200" dirty="0">
                <a:latin typeface="+mj-lt"/>
                <a:ea typeface="新細明體" charset="-120"/>
              </a:rPr>
              <a:t>Best Practices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  <a:defRPr/>
            </a:pPr>
            <a:r>
              <a:rPr lang="en-US" altLang="zh-TW" sz="2200" dirty="0">
                <a:latin typeface="+mj-lt"/>
                <a:ea typeface="新細明體" charset="-120"/>
              </a:rPr>
              <a:t>Checklist for Developers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  <a:defRPr/>
            </a:pPr>
            <a:r>
              <a:rPr lang="en-US" altLang="zh-TW" sz="2200" dirty="0">
                <a:latin typeface="+mj-lt"/>
                <a:ea typeface="新細明體" charset="-120"/>
              </a:rPr>
              <a:t>Testing Strategy</a:t>
            </a:r>
          </a:p>
          <a:p>
            <a:pPr marL="538163" lvl="1" indent="-269875">
              <a:buSzPct val="80000"/>
              <a:buFont typeface="Wingdings" pitchFamily="2" charset="2"/>
              <a:buChar char="Ø"/>
              <a:tabLst>
                <a:tab pos="268288" algn="l"/>
              </a:tabLst>
              <a:defRPr/>
            </a:pPr>
            <a:r>
              <a:rPr lang="en-GB" altLang="zh-TW" sz="2200" dirty="0">
                <a:latin typeface="+mj-lt"/>
                <a:ea typeface="新細明體" charset="-120"/>
              </a:rPr>
              <a:t>Useful Reference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19872" y="1484784"/>
            <a:ext cx="669654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180975" eaLnBrk="0" hangingPunct="0">
              <a:spcAft>
                <a:spcPts val="0"/>
              </a:spcAft>
              <a:buSzPct val="50000"/>
              <a:defRPr/>
            </a:pPr>
            <a:r>
              <a:rPr lang="en-GB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Mobile Application </a:t>
            </a:r>
            <a:endParaRPr lang="en-GB" altLang="zh-TW" sz="2800" b="1" dirty="0" smtClean="0">
              <a:solidFill>
                <a:schemeClr val="tx2">
                  <a:lumMod val="75000"/>
                </a:schemeClr>
              </a:solidFill>
              <a:latin typeface="+mn-lt"/>
              <a:ea typeface="新細明體" charset="-120"/>
            </a:endParaRPr>
          </a:p>
          <a:p>
            <a:pPr marL="361950" indent="-180975" eaLnBrk="0" hangingPunct="0">
              <a:spcAft>
                <a:spcPts val="0"/>
              </a:spcAft>
              <a:buSzPct val="50000"/>
              <a:defRPr/>
            </a:pPr>
            <a:r>
              <a:rPr lang="en-GB" altLang="zh-TW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Accessibility </a:t>
            </a:r>
            <a:r>
              <a:rPr lang="en-GB" altLang="zh-TW" sz="2800" b="1" dirty="0">
                <a:solidFill>
                  <a:schemeClr val="tx2">
                    <a:lumMod val="75000"/>
                  </a:schemeClr>
                </a:solidFill>
                <a:latin typeface="+mn-lt"/>
                <a:ea typeface="新細明體" charset="-120"/>
              </a:rPr>
              <a:t>Handbook</a:t>
            </a:r>
          </a:p>
          <a:p>
            <a:pPr marL="361950" indent="-361950" eaLnBrk="0" hangingPunct="0">
              <a:spcBef>
                <a:spcPct val="30000"/>
              </a:spcBef>
              <a:defRPr/>
            </a:pPr>
            <a:endParaRPr lang="en-GB" sz="2400" dirty="0">
              <a:latin typeface="+mn-lt"/>
              <a:ea typeface="+mn-ea"/>
            </a:endParaRPr>
          </a:p>
        </p:txBody>
      </p:sp>
      <p:sp>
        <p:nvSpPr>
          <p:cNvPr id="27654" name="矩形 8"/>
          <p:cNvSpPr>
            <a:spLocks noChangeArrowheads="1"/>
          </p:cNvSpPr>
          <p:nvPr/>
        </p:nvSpPr>
        <p:spPr bwMode="auto">
          <a:xfrm>
            <a:off x="684213" y="5661025"/>
            <a:ext cx="4295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dirty="0">
                <a:hlinkClick r:id="rId4"/>
              </a:rPr>
              <a:t>www.webforall.gov.hk/en/maahandbook</a:t>
            </a:r>
            <a:endParaRPr lang="en-GB" altLang="zh-TW" dirty="0"/>
          </a:p>
        </p:txBody>
      </p:sp>
      <p:grpSp>
        <p:nvGrpSpPr>
          <p:cNvPr id="2" name="群組 56" descr="Mobile device"/>
          <p:cNvGrpSpPr>
            <a:grpSpLocks/>
          </p:cNvGrpSpPr>
          <p:nvPr/>
        </p:nvGrpSpPr>
        <p:grpSpPr bwMode="auto">
          <a:xfrm>
            <a:off x="7613650" y="4149725"/>
            <a:ext cx="1062038" cy="1535113"/>
            <a:chOff x="7956376" y="5445224"/>
            <a:chExt cx="635034" cy="903756"/>
          </a:xfrm>
        </p:grpSpPr>
        <p:pic>
          <p:nvPicPr>
            <p:cNvPr id="27659" name="Picture 6"/>
            <p:cNvPicPr>
              <a:picLocks noChangeAspect="1" noChangeArrowheads="1"/>
            </p:cNvPicPr>
            <p:nvPr/>
          </p:nvPicPr>
          <p:blipFill>
            <a:blip r:embed="rId5" cstate="print">
              <a:lum contrast="2000"/>
            </a:blip>
            <a:srcRect/>
            <a:stretch>
              <a:fillRect/>
            </a:stretch>
          </p:blipFill>
          <p:spPr bwMode="auto">
            <a:xfrm>
              <a:off x="7956376" y="5445224"/>
              <a:ext cx="504056" cy="903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44999" y="5819440"/>
              <a:ext cx="310188" cy="3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字方塊 15"/>
            <p:cNvSpPr txBox="1"/>
            <p:nvPr/>
          </p:nvSpPr>
          <p:spPr>
            <a:xfrm>
              <a:off x="8015228" y="5621863"/>
              <a:ext cx="576182" cy="1906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500" b="1" dirty="0">
                  <a:latin typeface="+mn-lt"/>
                  <a:ea typeface="新細明體" charset="-120"/>
                  <a:cs typeface="Andalus" pitchFamily="18" charset="-78"/>
                </a:rPr>
                <a:t>APPS</a:t>
              </a:r>
              <a:endParaRPr lang="zh-TW" altLang="en-US" sz="1500" b="1" dirty="0">
                <a:latin typeface="+mn-lt"/>
                <a:ea typeface="新細明體" charset="-120"/>
                <a:cs typeface="Andalus" pitchFamily="18" charset="-78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Useful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Reference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Technical Workshop</a:t>
            </a:r>
          </a:p>
          <a:p>
            <a:pPr marL="360363" indent="-360363" eaLnBrk="0" hangingPunct="0">
              <a:spcBef>
                <a:spcPts val="600"/>
              </a:spcBef>
              <a:buFont typeface="Arial" charset="0"/>
              <a:buChar char="•"/>
              <a:tabLst>
                <a:tab pos="1254125" algn="l"/>
              </a:tabLst>
              <a:defRPr/>
            </a:pPr>
            <a:r>
              <a:rPr kumimoji="0" lang="en-US" sz="2400" dirty="0" smtClean="0">
                <a:latin typeface="+mn-lt"/>
                <a:ea typeface="+mn-ea"/>
              </a:rPr>
              <a:t>Venue: </a:t>
            </a:r>
            <a:r>
              <a:rPr lang="en-US" altLang="zh-TW" sz="2400" dirty="0" smtClean="0">
                <a:solidFill>
                  <a:srgbClr val="0070C0"/>
                </a:solidFill>
                <a:latin typeface="+mn-lt"/>
              </a:rPr>
              <a:t>Office of the Government Chief Information Officer</a:t>
            </a:r>
          </a:p>
          <a:p>
            <a:pPr marL="360363" indent="985838" eaLnBrk="0" hangingPunct="0">
              <a:spcBef>
                <a:spcPts val="600"/>
              </a:spcBef>
              <a:tabLst>
                <a:tab pos="1254125" algn="l"/>
              </a:tabLst>
              <a:defRPr/>
            </a:pPr>
            <a:r>
              <a:rPr lang="en-US" altLang="zh-TW" sz="2400" dirty="0" smtClean="0">
                <a:solidFill>
                  <a:srgbClr val="0070C0"/>
                </a:solidFill>
                <a:latin typeface="+mn-lt"/>
              </a:rPr>
              <a:t>Conference Room, 15/F Wanchai Tower,</a:t>
            </a:r>
          </a:p>
          <a:p>
            <a:pPr marL="360363" indent="985838" eaLnBrk="0" hangingPunct="0">
              <a:spcBef>
                <a:spcPts val="600"/>
              </a:spcBef>
              <a:tabLst>
                <a:tab pos="1254125" algn="l"/>
              </a:tabLst>
              <a:defRPr/>
            </a:pPr>
            <a:r>
              <a:rPr lang="en-US" altLang="zh-TW" sz="2400" dirty="0" smtClean="0">
                <a:solidFill>
                  <a:srgbClr val="0070C0"/>
                </a:solidFill>
                <a:latin typeface="+mn-lt"/>
              </a:rPr>
              <a:t>12 Harbour Road, Wanchai, Hong Kong</a:t>
            </a:r>
          </a:p>
          <a:p>
            <a:pPr marL="361950" indent="-361950" eaLnBrk="0" hangingPunct="0">
              <a:spcBef>
                <a:spcPct val="30000"/>
              </a:spcBef>
              <a:buFont typeface="Arial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Please contact Ms Windy Chan at 2582 6079 to register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en-US" altLang="zh-TW" sz="2400" dirty="0" smtClean="0">
              <a:latin typeface="+mn-lt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043608" y="3699936"/>
          <a:ext cx="6912768" cy="167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910"/>
                <a:gridCol w="3275776"/>
                <a:gridCol w="23740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Workshop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Date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Time</a:t>
                      </a:r>
                      <a:endParaRPr lang="zh-TW" altLang="en-US" dirty="0"/>
                    </a:p>
                  </a:txBody>
                  <a:tcPr marT="72000" marB="72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 November 2014 (Wednesday)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2:30 – 4:00 pm</a:t>
                      </a:r>
                      <a:endParaRPr lang="zh-TW" altLang="en-US" dirty="0"/>
                    </a:p>
                  </a:txBody>
                  <a:tcPr marT="72000" marB="72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12 November 2014 (Wednesday)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10:00 – 11:30 am</a:t>
                      </a:r>
                      <a:endParaRPr lang="zh-TW" altLang="en-US" dirty="0"/>
                    </a:p>
                  </a:txBody>
                  <a:tcPr marT="72000" marB="7200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20 November 2014 (Thursday)</a:t>
                      </a:r>
                      <a:endParaRPr lang="zh-TW" altLang="en-US" dirty="0"/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10:00 – 11:30 am</a:t>
                      </a:r>
                      <a:endParaRPr lang="zh-TW" altLang="en-US" dirty="0"/>
                    </a:p>
                  </a:txBody>
                  <a:tcPr marT="72000" marB="72000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576" y="5445224"/>
            <a:ext cx="626469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indent="-361950" eaLnBrk="0" hangingPunct="0">
              <a:lnSpc>
                <a:spcPts val="18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altLang="zh-TW" dirty="0" smtClean="0"/>
              <a:t>More details, please refer to </a:t>
            </a:r>
            <a:r>
              <a:rPr lang="en-US" altLang="zh-TW" dirty="0" smtClean="0">
                <a:hlinkClick r:id="rId2"/>
              </a:rPr>
              <a:t>http://www.ogcio.gov.hk/en/community/web_accessibility/recognition_scheme/technical_workshop/ 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en-US" altLang="zh-TW" sz="2400" dirty="0" smtClean="0">
              <a:latin typeface="+mn-lt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Enrol Now!</a:t>
            </a: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dirty="0" smtClean="0">
                <a:latin typeface="+mn-lt"/>
                <a:ea typeface="+mn-ea"/>
                <a:hlinkClick r:id="rId2"/>
              </a:rPr>
              <a:t>www.webforall.gov.hk/en/scheme</a:t>
            </a:r>
            <a:endParaRPr kumimoji="0" lang="en-US" sz="28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7" y="2666549"/>
            <a:ext cx="2385880" cy="335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4984" y="2666469"/>
            <a:ext cx="2601152" cy="33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1288" y="2666469"/>
            <a:ext cx="2601152" cy="33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197248"/>
            <a:ext cx="835292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439B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Q&amp;As</a:t>
            </a: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u="sng" dirty="0" smtClean="0">
                <a:solidFill>
                  <a:srgbClr val="8439BD"/>
                </a:solidFill>
                <a:latin typeface="+mn-lt"/>
                <a:ea typeface="+mn-ea"/>
              </a:rPr>
              <a:t>Application-related</a:t>
            </a:r>
            <a:endParaRPr kumimoji="0" lang="en-US" sz="2400" u="sng" strike="noStrike" kern="1200" cap="none" spc="0" normalizeH="0" baseline="0" noProof="0" dirty="0" smtClean="0">
              <a:ln>
                <a:noFill/>
              </a:ln>
              <a:solidFill>
                <a:srgbClr val="8439B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b="1" dirty="0" smtClean="0">
                <a:latin typeface="+mn-lt"/>
                <a:ea typeface="+mn-ea"/>
              </a:rPr>
              <a:t>Q1	:	Can an organisation submit more than one application?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A1	:	Yes.  Main homepage, thematic websites, mobile apps are welcome, please use individual form.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b="1" dirty="0" smtClean="0">
              <a:latin typeface="+mn-lt"/>
              <a:ea typeface="+mn-ea"/>
            </a:endParaRP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b="1" dirty="0" smtClean="0">
                <a:latin typeface="+mn-lt"/>
                <a:ea typeface="+mn-ea"/>
              </a:rPr>
              <a:t>Q2	: </a:t>
            </a:r>
            <a:r>
              <a:rPr kumimoji="0" lang="en-US" altLang="zh-TW" sz="2400" b="1" dirty="0" smtClean="0"/>
              <a:t>Do 2014 Entrants need to submit application form again?</a:t>
            </a:r>
            <a:endParaRPr kumimoji="0" lang="en-US" altLang="zh-TW" sz="2400" b="1" dirty="0" smtClean="0">
              <a:latin typeface="+mn-lt"/>
              <a:ea typeface="+mn-ea"/>
            </a:endParaRP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A2	: Yes.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dirty="0" smtClean="0"/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755650" y="1124744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197248"/>
            <a:ext cx="835292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 algn="just" eaLnBrk="0" hangingPunct="0">
              <a:spcBef>
                <a:spcPct val="30000"/>
              </a:spcBef>
              <a:defRPr/>
            </a:pPr>
            <a:r>
              <a:rPr kumimoji="0" lang="en-US" altLang="zh-TW" sz="2400" u="sng" dirty="0" smtClean="0">
                <a:solidFill>
                  <a:srgbClr val="8439BD"/>
                </a:solidFill>
                <a:latin typeface="+mn-lt"/>
              </a:rPr>
              <a:t>Application-related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b="1" dirty="0" smtClean="0">
                <a:latin typeface="+mn-lt"/>
                <a:ea typeface="+mn-ea"/>
              </a:rPr>
              <a:t>Q3	: Can I nominate other organisation to apply?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A3	: Yes but ensure the organisation name should be the entrant and the organisation chop is stamped.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dirty="0" smtClean="0">
              <a:latin typeface="+mn-lt"/>
              <a:ea typeface="+mn-ea"/>
            </a:endParaRP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102402" name="Picture 2" descr="Application form"/>
          <p:cNvPicPr>
            <a:picLocks noChangeAspect="1" noChangeArrowheads="1"/>
          </p:cNvPicPr>
          <p:nvPr/>
        </p:nvPicPr>
        <p:blipFill>
          <a:blip r:embed="rId2" cstate="print"/>
          <a:srcRect t="15992"/>
          <a:stretch>
            <a:fillRect/>
          </a:stretch>
        </p:blipFill>
        <p:spPr bwMode="auto">
          <a:xfrm>
            <a:off x="683568" y="2924944"/>
            <a:ext cx="6840239" cy="3520629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群組 20"/>
          <p:cNvGrpSpPr/>
          <p:nvPr/>
        </p:nvGrpSpPr>
        <p:grpSpPr>
          <a:xfrm>
            <a:off x="3131840" y="3140968"/>
            <a:ext cx="4032448" cy="3312368"/>
            <a:chOff x="3131840" y="3140968"/>
            <a:chExt cx="4032448" cy="3312368"/>
          </a:xfrm>
        </p:grpSpPr>
        <p:sp>
          <p:nvSpPr>
            <p:cNvPr id="8" name="矩形 7"/>
            <p:cNvSpPr/>
            <p:nvPr/>
          </p:nvSpPr>
          <p:spPr>
            <a:xfrm>
              <a:off x="5004048" y="5445224"/>
              <a:ext cx="2160240" cy="10081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131840" y="3140968"/>
              <a:ext cx="3888432" cy="504056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707904" y="4293096"/>
              <a:ext cx="2808312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Organisation information</a:t>
              </a:r>
              <a:endParaRPr lang="en-GB" dirty="0"/>
            </a:p>
          </p:txBody>
        </p:sp>
        <p:cxnSp>
          <p:nvCxnSpPr>
            <p:cNvPr id="14" name="直線單箭頭接點 13"/>
            <p:cNvCxnSpPr/>
            <p:nvPr/>
          </p:nvCxnSpPr>
          <p:spPr>
            <a:xfrm flipV="1">
              <a:off x="5220072" y="3645024"/>
              <a:ext cx="0" cy="64807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/>
            <p:nvPr/>
          </p:nvCxnSpPr>
          <p:spPr>
            <a:xfrm>
              <a:off x="5220072" y="4725144"/>
              <a:ext cx="0" cy="64807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19"/>
          <p:cNvGrpSpPr/>
          <p:nvPr/>
        </p:nvGrpSpPr>
        <p:grpSpPr>
          <a:xfrm>
            <a:off x="323528" y="4221088"/>
            <a:ext cx="3672408" cy="2232248"/>
            <a:chOff x="323528" y="4221088"/>
            <a:chExt cx="3672408" cy="2232248"/>
          </a:xfrm>
        </p:grpSpPr>
        <p:sp>
          <p:nvSpPr>
            <p:cNvPr id="6" name="矩形 5"/>
            <p:cNvSpPr/>
            <p:nvPr/>
          </p:nvSpPr>
          <p:spPr>
            <a:xfrm>
              <a:off x="1835696" y="5445224"/>
              <a:ext cx="2160240" cy="1008112"/>
            </a:xfrm>
            <a:prstGeom prst="rect">
              <a:avLst/>
            </a:prstGeom>
            <a:noFill/>
            <a:ln w="3810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23528" y="4221088"/>
              <a:ext cx="2232248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C009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Can be norminator</a:t>
              </a:r>
              <a:endParaRPr lang="en-GB" dirty="0"/>
            </a:p>
          </p:txBody>
        </p:sp>
        <p:cxnSp>
          <p:nvCxnSpPr>
            <p:cNvPr id="19" name="直線單箭頭接點 18"/>
            <p:cNvCxnSpPr/>
            <p:nvPr/>
          </p:nvCxnSpPr>
          <p:spPr>
            <a:xfrm>
              <a:off x="1979712" y="4653136"/>
              <a:ext cx="0" cy="720080"/>
            </a:xfrm>
            <a:prstGeom prst="straightConnector1">
              <a:avLst/>
            </a:prstGeom>
            <a:ln w="381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331" name="Picture 3" descr="Application for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492896"/>
            <a:ext cx="2411236" cy="2882454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直線接點 17"/>
          <p:cNvCxnSpPr/>
          <p:nvPr/>
        </p:nvCxnSpPr>
        <p:spPr>
          <a:xfrm>
            <a:off x="755650" y="1124744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9552" y="1197248"/>
            <a:ext cx="88569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 algn="just" eaLnBrk="0" hangingPunct="0">
              <a:spcBef>
                <a:spcPct val="30000"/>
              </a:spcBef>
              <a:defRPr/>
            </a:pPr>
            <a:r>
              <a:rPr kumimoji="0" lang="en-US" altLang="zh-TW" sz="2400" u="sng" dirty="0" smtClean="0">
                <a:solidFill>
                  <a:srgbClr val="8439BD"/>
                </a:solidFill>
                <a:latin typeface="+mn-lt"/>
              </a:rPr>
              <a:t>Award-related</a:t>
            </a: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b="1" dirty="0" smtClean="0">
                <a:latin typeface="+mn-lt"/>
                <a:ea typeface="+mn-ea"/>
              </a:rPr>
              <a:t>Q4 :</a:t>
            </a:r>
            <a:r>
              <a:rPr kumimoji="0" lang="en-US" altLang="zh-TW" sz="2400" b="1" dirty="0" smtClean="0">
                <a:latin typeface="+mn-lt"/>
                <a:ea typeface="+mn-ea"/>
              </a:rPr>
              <a:t>	Is there any requirement on where to display the </a:t>
            </a:r>
            <a:r>
              <a:rPr kumimoji="0" lang="en-US" altLang="zh-TW" sz="2400" b="1" dirty="0" smtClean="0">
                <a:latin typeface="+mn-lt"/>
                <a:ea typeface="+mn-ea"/>
              </a:rPr>
              <a:t>award logo?</a:t>
            </a:r>
            <a:endParaRPr kumimoji="0" lang="en-US" altLang="zh-TW" sz="2400" b="1" dirty="0" smtClean="0">
              <a:latin typeface="+mn-lt"/>
              <a:ea typeface="+mn-ea"/>
            </a:endParaRPr>
          </a:p>
          <a:p>
            <a:pPr marL="627063" lvl="1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r>
              <a:rPr kumimoji="0" lang="en-US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A4:	</a:t>
            </a:r>
            <a:r>
              <a:rPr kumimoji="0" lang="en-GB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Awarded organisations may display the Award Logo on -</a:t>
            </a:r>
          </a:p>
          <a:p>
            <a:pPr marL="627063" lvl="1" eaLnBrk="0" hangingPunct="0">
              <a:spcBef>
                <a:spcPct val="30000"/>
              </a:spcBef>
              <a:buFont typeface="Arial" pitchFamily="34" charset="0"/>
              <a:buChar char="•"/>
              <a:tabLst>
                <a:tab pos="452438" algn="l"/>
              </a:tabLst>
              <a:defRPr/>
            </a:pPr>
            <a:r>
              <a:rPr kumimoji="0" lang="en-GB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	front-page, first screen, contact us screen, app icon; </a:t>
            </a:r>
          </a:p>
          <a:p>
            <a:pPr marL="627063" lvl="1" eaLnBrk="0" hangingPunct="0">
              <a:spcBef>
                <a:spcPct val="30000"/>
              </a:spcBef>
              <a:buFont typeface="Arial" pitchFamily="34" charset="0"/>
              <a:buChar char="•"/>
              <a:tabLst>
                <a:tab pos="452438" algn="l"/>
              </a:tabLst>
              <a:defRPr/>
            </a:pPr>
            <a:r>
              <a:rPr kumimoji="0" lang="en-GB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	those entitled webpages, screens; </a:t>
            </a:r>
          </a:p>
          <a:p>
            <a:pPr marL="627063" lvl="1" eaLnBrk="0" hangingPunct="0">
              <a:spcBef>
                <a:spcPct val="30000"/>
              </a:spcBef>
              <a:buFont typeface="Arial" pitchFamily="34" charset="0"/>
              <a:buChar char="•"/>
              <a:tabLst>
                <a:tab pos="452438" algn="l"/>
              </a:tabLst>
              <a:defRPr/>
            </a:pPr>
            <a:r>
              <a:rPr kumimoji="0" lang="en-GB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	marketing items (e.g. name card, letterhead and envelope…) </a:t>
            </a:r>
          </a:p>
          <a:p>
            <a:pPr marL="627063" lvl="1" eaLnBrk="0" hangingPunct="0">
              <a:spcBef>
                <a:spcPct val="30000"/>
              </a:spcBef>
              <a:buFont typeface="Arial" pitchFamily="34" charset="0"/>
              <a:buChar char="•"/>
              <a:tabLst>
                <a:tab pos="452438" algn="l"/>
              </a:tabLst>
              <a:defRPr/>
            </a:pPr>
            <a:r>
              <a:rPr kumimoji="0" lang="en-GB" altLang="zh-TW" sz="2400" dirty="0" smtClean="0">
                <a:solidFill>
                  <a:srgbClr val="0070C0"/>
                </a:solidFill>
                <a:latin typeface="+mn-lt"/>
                <a:ea typeface="+mn-ea"/>
              </a:rPr>
              <a:t> 	promotional materials (e.g. leaflet, poster, advertisement...)</a:t>
            </a:r>
            <a:endParaRPr kumimoji="0" lang="en-US" altLang="zh-TW" sz="2400" dirty="0" smtClean="0">
              <a:solidFill>
                <a:srgbClr val="0070C0"/>
              </a:solidFill>
              <a:latin typeface="+mn-lt"/>
              <a:ea typeface="+mn-ea"/>
            </a:endParaRPr>
          </a:p>
          <a:p>
            <a:pPr marL="627063" indent="-627063" eaLnBrk="0" hangingPunct="0">
              <a:spcBef>
                <a:spcPct val="30000"/>
              </a:spcBef>
              <a:tabLst>
                <a:tab pos="452438" algn="l"/>
              </a:tabLst>
              <a:defRPr/>
            </a:pPr>
            <a:endParaRPr kumimoji="0" lang="en-US" altLang="zh-TW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pic>
        <p:nvPicPr>
          <p:cNvPr id="99331" name="Picture 3" descr="screen d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22" y="4653136"/>
            <a:ext cx="2983622" cy="182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 descr="highlight"/>
          <p:cNvSpPr/>
          <p:nvPr/>
        </p:nvSpPr>
        <p:spPr>
          <a:xfrm>
            <a:off x="1770190" y="4581128"/>
            <a:ext cx="79208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群組 23" descr="screen dump"/>
          <p:cNvGrpSpPr/>
          <p:nvPr/>
        </p:nvGrpSpPr>
        <p:grpSpPr>
          <a:xfrm>
            <a:off x="3498382" y="4653136"/>
            <a:ext cx="2081730" cy="2016224"/>
            <a:chOff x="3498382" y="4653136"/>
            <a:chExt cx="2081730" cy="2016224"/>
          </a:xfrm>
        </p:grpSpPr>
        <p:pic>
          <p:nvPicPr>
            <p:cNvPr id="9933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30430" y="4797152"/>
              <a:ext cx="1649682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8382" y="4653136"/>
              <a:ext cx="1604681" cy="187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群組 20" descr="highlight"/>
          <p:cNvGrpSpPr/>
          <p:nvPr/>
        </p:nvGrpSpPr>
        <p:grpSpPr>
          <a:xfrm>
            <a:off x="4644008" y="6237312"/>
            <a:ext cx="936104" cy="432048"/>
            <a:chOff x="4644008" y="6237312"/>
            <a:chExt cx="936104" cy="432048"/>
          </a:xfrm>
        </p:grpSpPr>
        <p:sp>
          <p:nvSpPr>
            <p:cNvPr id="12" name="矩形 11"/>
            <p:cNvSpPr/>
            <p:nvPr/>
          </p:nvSpPr>
          <p:spPr>
            <a:xfrm>
              <a:off x="5076056" y="6381328"/>
              <a:ext cx="504056" cy="2880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4644008" y="6237312"/>
              <a:ext cx="504056" cy="2880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0354" name="Picture 2" descr="screen du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725144"/>
            <a:ext cx="792088" cy="139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 22" descr="highlight"/>
          <p:cNvGrpSpPr/>
          <p:nvPr/>
        </p:nvGrpSpPr>
        <p:grpSpPr>
          <a:xfrm>
            <a:off x="7236296" y="5517232"/>
            <a:ext cx="292308" cy="313500"/>
            <a:chOff x="7236296" y="5517232"/>
            <a:chExt cx="292308" cy="313500"/>
          </a:xfrm>
        </p:grpSpPr>
        <p:pic>
          <p:nvPicPr>
            <p:cNvPr id="14" name="圖片 13" descr="logo_final_gol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6296" y="5517232"/>
              <a:ext cx="292308" cy="3135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7236296" y="5517232"/>
              <a:ext cx="288032" cy="2880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0355" name="Picture 3" descr="screen du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797152"/>
            <a:ext cx="7920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群組 21" descr="highlight"/>
          <p:cNvGrpSpPr/>
          <p:nvPr/>
        </p:nvGrpSpPr>
        <p:grpSpPr>
          <a:xfrm>
            <a:off x="5868144" y="4797152"/>
            <a:ext cx="292308" cy="313500"/>
            <a:chOff x="5868144" y="4797152"/>
            <a:chExt cx="292308" cy="313500"/>
          </a:xfrm>
        </p:grpSpPr>
        <p:pic>
          <p:nvPicPr>
            <p:cNvPr id="15" name="圖片 14" descr="logo_final_gol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8144" y="4797152"/>
              <a:ext cx="292308" cy="3135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868144" y="4797152"/>
              <a:ext cx="288032" cy="2880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群組 18" descr="mobile app icon"/>
          <p:cNvGrpSpPr/>
          <p:nvPr/>
        </p:nvGrpSpPr>
        <p:grpSpPr>
          <a:xfrm>
            <a:off x="7956376" y="4797152"/>
            <a:ext cx="965672" cy="981248"/>
            <a:chOff x="7391400" y="2204864"/>
            <a:chExt cx="965672" cy="981248"/>
          </a:xfrm>
        </p:grpSpPr>
        <p:pic>
          <p:nvPicPr>
            <p:cNvPr id="17" name="圖片 16" descr="MA_Icon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91400" y="2204864"/>
              <a:ext cx="965672" cy="981248"/>
            </a:xfrm>
            <a:prstGeom prst="rect">
              <a:avLst/>
            </a:prstGeom>
          </p:spPr>
        </p:pic>
        <p:pic>
          <p:nvPicPr>
            <p:cNvPr id="18" name="圖片 17" descr="logo_final_gol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2320" y="2323412"/>
              <a:ext cx="292308" cy="313500"/>
            </a:xfrm>
            <a:prstGeom prst="rect">
              <a:avLst/>
            </a:prstGeom>
          </p:spPr>
        </p:pic>
      </p:grpSp>
      <p:sp>
        <p:nvSpPr>
          <p:cNvPr id="25" name="矩形 24" descr="highlight"/>
          <p:cNvSpPr/>
          <p:nvPr/>
        </p:nvSpPr>
        <p:spPr>
          <a:xfrm>
            <a:off x="7956376" y="4869160"/>
            <a:ext cx="432048" cy="43204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直線接點 25"/>
          <p:cNvCxnSpPr/>
          <p:nvPr/>
        </p:nvCxnSpPr>
        <p:spPr>
          <a:xfrm>
            <a:off x="755650" y="1124744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813690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kumimoji="0" lang="en-US" altLang="zh-TW" sz="2800" b="1" i="1" dirty="0" smtClean="0">
                <a:solidFill>
                  <a:srgbClr val="8439BD"/>
                </a:solidFill>
                <a:latin typeface="+mn-lt"/>
                <a:ea typeface="+mn-ea"/>
              </a:rPr>
              <a:t>Highlights of Awards Presentation Ceremony of the Web Accessibility Recognition Scheme 2014</a:t>
            </a:r>
            <a:endParaRPr kumimoji="0" lang="en-US" sz="2800" b="1" i="1" dirty="0" smtClean="0">
              <a:solidFill>
                <a:srgbClr val="8439BD"/>
              </a:solidFill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5589240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hlinkClick r:id="rId3"/>
              </a:rPr>
              <a:t>www.ogcio.gov.hk/en/community/web_accessibility/recognition_scheme/2014/video/wars_video3.mp4</a:t>
            </a:r>
            <a:endParaRPr lang="zh-TW" altLang="en-US" sz="1400" dirty="0"/>
          </a:p>
        </p:txBody>
      </p:sp>
      <p:pic>
        <p:nvPicPr>
          <p:cNvPr id="10" name="wars_video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2420888"/>
            <a:ext cx="5320108" cy="29999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 txBox="1">
            <a:spLocks/>
          </p:cNvSpPr>
          <p:nvPr/>
        </p:nvSpPr>
        <p:spPr>
          <a:xfrm>
            <a:off x="0" y="764704"/>
            <a:ext cx="9144000" cy="2880320"/>
          </a:xfrm>
          <a:prstGeom prst="rect">
            <a:avLst/>
          </a:prstGeom>
        </p:spPr>
        <p:txBody>
          <a:bodyPr anchor="t" anchorCtr="0">
            <a:normAutofit/>
          </a:bodyPr>
          <a:lstStyle/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kumimoji="0" lang="en-US" altLang="zh-TW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Thank you</a:t>
            </a:r>
            <a:r>
              <a:rPr kumimoji="0" lang="en-US" altLang="zh-TW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!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GB" altLang="zh-TW" sz="2800" dirty="0" smtClean="0">
                <a:latin typeface="Calibri" pitchFamily="34" charset="0"/>
                <a:cs typeface="Calibri" pitchFamily="34" charset="0"/>
              </a:rPr>
              <a:t>Web </a:t>
            </a:r>
            <a:r>
              <a:rPr lang="en-GB" altLang="zh-TW" sz="2800" dirty="0">
                <a:latin typeface="Calibri" pitchFamily="34" charset="0"/>
                <a:cs typeface="Calibri" pitchFamily="34" charset="0"/>
              </a:rPr>
              <a:t>Accessibility Campaign Programme Office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Email : </a:t>
            </a:r>
            <a:r>
              <a:rPr lang="en-GB" altLang="zh-TW" sz="2400" dirty="0">
                <a:latin typeface="Calibri" pitchFamily="34" charset="0"/>
                <a:cs typeface="Calibri" pitchFamily="34" charset="0"/>
                <a:hlinkClick r:id="rId3"/>
              </a:rPr>
              <a:t>wac@ogcio.gov.hk</a:t>
            </a: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                         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Tel. no. : 2582 4606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lang="en-US" altLang="zh-TW" sz="2400" dirty="0">
              <a:latin typeface="Calibri" pitchFamily="34" charset="0"/>
              <a:cs typeface="Calibri" pitchFamily="34" charset="0"/>
            </a:endParaRP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lang="en-GB" altLang="zh-TW" sz="2400" dirty="0">
              <a:latin typeface="Calibri" pitchFamily="34" charset="0"/>
              <a:cs typeface="Calibri" pitchFamily="34" charset="0"/>
            </a:endParaRP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kumimoji="0" lang="en-US" altLang="zh-TW" sz="7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圖片 5" descr="qrcode sche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12976"/>
            <a:ext cx="2016224" cy="201622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572000" y="522920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  <a:ea typeface="+mj-ea"/>
              </a:rPr>
              <a:t>Web Accessibility Recognition Scheme</a:t>
            </a:r>
          </a:p>
          <a:p>
            <a:pPr algn="ctr"/>
            <a:r>
              <a:rPr lang="en-US" altLang="zh-TW" dirty="0" smtClean="0">
                <a:latin typeface="+mn-lt"/>
                <a:ea typeface="+mj-ea"/>
                <a:hlinkClick r:id="rId5"/>
              </a:rPr>
              <a:t>www.webforall.gov.hk/scheme</a:t>
            </a:r>
            <a:endParaRPr lang="en-US" altLang="zh-TW" dirty="0" smtClean="0">
              <a:latin typeface="+mn-lt"/>
              <a:ea typeface="+mj-ea"/>
            </a:endParaRPr>
          </a:p>
          <a:p>
            <a:pPr algn="ctr"/>
            <a:endParaRPr lang="zh-TW" altLang="en-US" dirty="0">
              <a:latin typeface="+mn-lt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71600" y="522920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  <a:ea typeface="+mj-ea"/>
              </a:rPr>
              <a:t>Web Accessibility Campaign</a:t>
            </a:r>
          </a:p>
          <a:p>
            <a:pPr algn="ctr"/>
            <a:r>
              <a:rPr lang="en-US" altLang="zh-TW" dirty="0" smtClean="0">
                <a:latin typeface="+mn-lt"/>
                <a:ea typeface="+mj-ea"/>
                <a:hlinkClick r:id="rId6"/>
              </a:rPr>
              <a:t>www.webforall.gov.hk</a:t>
            </a:r>
            <a:endParaRPr lang="en-US" altLang="zh-TW" dirty="0" smtClean="0">
              <a:latin typeface="+mn-lt"/>
              <a:ea typeface="+mj-ea"/>
            </a:endParaRPr>
          </a:p>
          <a:p>
            <a:pPr algn="ctr"/>
            <a:endParaRPr lang="zh-TW" altLang="en-US" dirty="0">
              <a:latin typeface="+mn-lt"/>
              <a:ea typeface="+mj-ea"/>
            </a:endParaRPr>
          </a:p>
        </p:txBody>
      </p:sp>
      <p:pic>
        <p:nvPicPr>
          <p:cNvPr id="9" name="圖片 8" descr="Webforall qrcod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3212976"/>
            <a:ext cx="2088232" cy="20882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 bwMode="auto">
          <a:xfrm>
            <a:off x="539552" y="1412776"/>
            <a:ext cx="8604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0850" lvl="1" indent="-360363">
              <a:spcBef>
                <a:spcPts val="1200"/>
              </a:spcBef>
            </a:pPr>
            <a:r>
              <a:rPr lang="en-GB" altLang="zh-TW" sz="2800" b="1" i="1" dirty="0" smtClean="0">
                <a:solidFill>
                  <a:srgbClr val="6600CC"/>
                </a:solidFill>
                <a:latin typeface="+mn-lt"/>
                <a:cs typeface="+mn-cs"/>
              </a:rPr>
              <a:t>Structure</a:t>
            </a:r>
          </a:p>
          <a:p>
            <a:pPr marL="450850" lvl="1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zh-TW" sz="2400" dirty="0" smtClean="0">
                <a:latin typeface="+mn-lt"/>
                <a:cs typeface="+mn-cs"/>
              </a:rPr>
              <a:t>Co-organise with the Equal Opportunities Commission (EOC)</a:t>
            </a:r>
            <a:endParaRPr lang="zh-TW" altLang="en-US" sz="2400" dirty="0" smtClean="0"/>
          </a:p>
          <a:p>
            <a:pPr marL="450850" lvl="1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Led by an Advisory Committee comprising members from </a:t>
            </a:r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Government and EOC</a:t>
            </a:r>
            <a:endParaRPr lang="zh-TW" altLang="en-US" sz="2400" dirty="0" smtClean="0"/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Non-profit making organisations </a:t>
            </a:r>
            <a:r>
              <a:rPr lang="zh-TW" altLang="en-US" sz="2400" dirty="0" smtClean="0">
                <a:latin typeface="+mn-lt"/>
              </a:rPr>
              <a:t>－</a:t>
            </a:r>
            <a:endParaRPr lang="en-US" altLang="zh-TW" sz="2400" dirty="0" smtClean="0">
              <a:latin typeface="+mn-lt"/>
              <a:cs typeface="+mn-cs"/>
            </a:endParaRP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</a:rPr>
              <a:t>Visual Impairment</a:t>
            </a: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Physical Impairment</a:t>
            </a: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zh-TW" sz="2400" dirty="0" smtClean="0">
                <a:latin typeface="+mn-lt"/>
                <a:cs typeface="+mn-cs"/>
              </a:rPr>
              <a:t>Hearing Impairment</a:t>
            </a:r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</a:rPr>
              <a:t>Members from ICT Industry</a:t>
            </a:r>
          </a:p>
          <a:p>
            <a:pPr marL="450850" lvl="1" indent="-360363" eaLnBrk="0" hangingPunct="0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GB" altLang="zh-TW" sz="2200" dirty="0" smtClean="0">
              <a:latin typeface="+mn-lt"/>
            </a:endParaRPr>
          </a:p>
          <a:p>
            <a:pPr marL="450850" lvl="1" indent="-360363" eaLnBrk="0" hangingPunct="0">
              <a:spcBef>
                <a:spcPts val="0"/>
              </a:spcBef>
              <a:defRPr/>
            </a:pPr>
            <a:r>
              <a:rPr lang="en-GB" altLang="zh-TW" sz="2400" b="1" dirty="0" smtClean="0">
                <a:latin typeface="+mn-lt"/>
                <a:hlinkClick r:id="rId3"/>
              </a:rPr>
              <a:t>www.webforall.gov.hk/scheme</a:t>
            </a:r>
            <a:endParaRPr lang="en-GB" altLang="zh-TW" sz="2400" b="1" dirty="0" smtClean="0">
              <a:latin typeface="+mn-lt"/>
            </a:endParaRPr>
          </a:p>
          <a:p>
            <a:pPr marL="450850" lvl="1" indent="-360363" eaLnBrk="0" hangingPunct="0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GB" altLang="zh-TW" sz="2200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kumimoji="0" lang="en-US" altLang="zh-TW" sz="2400" dirty="0" smtClean="0"/>
          </a:p>
          <a:p>
            <a:pPr marL="908050" lvl="2" indent="-360363">
              <a:spcBef>
                <a:spcPts val="200"/>
              </a:spcBef>
              <a:buFont typeface="Arial" pitchFamily="34" charset="0"/>
              <a:buChar char="•"/>
            </a:pPr>
            <a:endParaRPr lang="en-US" altLang="zh-TW" sz="2200" dirty="0" smtClean="0">
              <a:latin typeface="+mn-lt"/>
            </a:endParaRPr>
          </a:p>
          <a:p>
            <a:pPr marL="1365250" lvl="3" indent="-360363">
              <a:spcBef>
                <a:spcPct val="20000"/>
              </a:spcBef>
              <a:buFont typeface="Arial" pitchFamily="34" charset="0"/>
              <a:buChar char="•"/>
            </a:pPr>
            <a:endParaRPr lang="en-GB" altLang="zh-TW" sz="280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ccreditation logo of silver a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41967"/>
            <a:ext cx="1902881" cy="10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ccreditation logo of gold aw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551753"/>
            <a:ext cx="1913977" cy="114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logo_final_gol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39" y="2695769"/>
            <a:ext cx="885087" cy="949255"/>
          </a:xfrm>
          <a:prstGeom prst="rect">
            <a:avLst/>
          </a:prstGeom>
        </p:spPr>
      </p:pic>
      <p:pic>
        <p:nvPicPr>
          <p:cNvPr id="10" name="圖片 9" descr="logo_final_sil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2756" y="2695769"/>
            <a:ext cx="885087" cy="949255"/>
          </a:xfrm>
          <a:prstGeom prst="rect">
            <a:avLst/>
          </a:prstGeom>
        </p:spPr>
      </p:pic>
      <p:sp>
        <p:nvSpPr>
          <p:cNvPr id="12" name="副標題 2"/>
          <p:cNvSpPr txBox="1">
            <a:spLocks/>
          </p:cNvSpPr>
          <p:nvPr/>
        </p:nvSpPr>
        <p:spPr bwMode="auto">
          <a:xfrm>
            <a:off x="467544" y="1412776"/>
            <a:ext cx="90730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0850" marR="0" lvl="1" indent="-360363" defTabSz="914400" eaLnBrk="0" latinLnBrk="0" hangingPunct="0">
              <a:lnSpc>
                <a:spcPct val="100000"/>
              </a:lnSpc>
              <a:spcBef>
                <a:spcPts val="12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6600CC"/>
                </a:solidFill>
                <a:latin typeface="+mn-lt"/>
              </a:rPr>
              <a:t>Framework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Website / Mobile Apps Streams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Gold / Silver Awards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Most Favourite Website / Mobile App Awards</a:t>
            </a:r>
          </a:p>
          <a:p>
            <a:pPr marL="450850" lvl="1" indent="-360363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solidFill>
                  <a:srgbClr val="0033CC"/>
                </a:solidFill>
                <a:latin typeface="+mn-lt"/>
              </a:rPr>
              <a:t>Triple Gold Award</a:t>
            </a:r>
            <a:r>
              <a:rPr lang="en-US" altLang="zh-TW" sz="2400" baseline="30000" dirty="0" smtClean="0">
                <a:solidFill>
                  <a:srgbClr val="FF0000"/>
                </a:solidFill>
                <a:latin typeface="Calibri" pitchFamily="34" charset="0"/>
              </a:rPr>
              <a:t> NEW</a:t>
            </a:r>
            <a:endParaRPr lang="en-GB" altLang="zh-TW" sz="2400" dirty="0" smtClean="0">
              <a:solidFill>
                <a:srgbClr val="0033CC"/>
              </a:solidFill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solidFill>
                  <a:srgbClr val="0033CC"/>
                </a:solidFill>
                <a:latin typeface="+mn-lt"/>
              </a:rPr>
              <a:t>Designer Award for Website / App Developers</a:t>
            </a:r>
            <a:r>
              <a:rPr lang="en-US" altLang="zh-TW" sz="2400" baseline="30000" dirty="0" smtClean="0">
                <a:solidFill>
                  <a:srgbClr val="FF0000"/>
                </a:solidFill>
                <a:latin typeface="Calibri" pitchFamily="34" charset="0"/>
              </a:rPr>
              <a:t> NEW</a:t>
            </a:r>
            <a:endParaRPr lang="en-GB" altLang="zh-TW" sz="2400" dirty="0" smtClean="0">
              <a:solidFill>
                <a:srgbClr val="0033CC"/>
              </a:solidFill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Annual Event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Open to all local enterprises &amp; non-governmental organisations</a:t>
            </a:r>
            <a:endParaRPr lang="en-GB" altLang="zh-TW" sz="280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573016"/>
            <a:ext cx="648072" cy="81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 txBox="1">
            <a:spLocks/>
          </p:cNvSpPr>
          <p:nvPr/>
        </p:nvSpPr>
        <p:spPr bwMode="auto">
          <a:xfrm>
            <a:off x="611188" y="1413272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Social Responsibility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Making </a:t>
            </a:r>
            <a:r>
              <a:rPr kumimoji="0" lang="en-US" altLang="zh-TW" sz="2000" dirty="0" smtClean="0">
                <a:latin typeface="Calibri" pitchFamily="34" charset="0"/>
              </a:rPr>
              <a:t>websites/mobile apps </a:t>
            </a:r>
            <a:r>
              <a:rPr kumimoji="0" lang="en-US" altLang="zh-TW" sz="2000" dirty="0">
                <a:latin typeface="Calibri" pitchFamily="34" charset="0"/>
              </a:rPr>
              <a:t>accessible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Contributing to a caring and inclusive society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Recognition and Achievements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Receiving an award and building positive corporate image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Cost Savings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Familiarising of good practices and saving maintenance cost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Enhancing Competitiveness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Making websites more friendly to search engines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Widening reach-out</a:t>
            </a: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dirty="0">
              <a:latin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Benefits of Joining the Scheme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5" name="圖片 4" descr="th (10) - 複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4653136"/>
            <a:ext cx="1756663" cy="1368152"/>
          </a:xfrm>
          <a:prstGeom prst="rect">
            <a:avLst/>
          </a:prstGeom>
        </p:spPr>
      </p:pic>
      <p:grpSp>
        <p:nvGrpSpPr>
          <p:cNvPr id="2" name="群組 9"/>
          <p:cNvGrpSpPr/>
          <p:nvPr/>
        </p:nvGrpSpPr>
        <p:grpSpPr>
          <a:xfrm>
            <a:off x="6300192" y="1398185"/>
            <a:ext cx="1800200" cy="1886799"/>
            <a:chOff x="5387131" y="2494165"/>
            <a:chExt cx="1584176" cy="1596523"/>
          </a:xfrm>
        </p:grpSpPr>
        <p:pic>
          <p:nvPicPr>
            <p:cNvPr id="11" name="圖片 10" descr="th (12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7131" y="2494165"/>
              <a:ext cx="1584176" cy="1596523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5675163" y="3097834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3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Corporate</a:t>
              </a:r>
            </a:p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Social</a:t>
              </a:r>
            </a:p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Responsibility</a:t>
              </a:r>
              <a:endParaRPr lang="zh-TW" altLang="en-US" sz="1000" dirty="0"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 txBox="1">
            <a:spLocks/>
          </p:cNvSpPr>
          <p:nvPr/>
        </p:nvSpPr>
        <p:spPr bwMode="auto">
          <a:xfrm>
            <a:off x="611188" y="1341438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 eaLnBrk="0" hangingPunct="0">
              <a:spcBef>
                <a:spcPct val="300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Publicity</a:t>
            </a:r>
            <a:endParaRPr kumimoji="0" lang="en-US" altLang="zh-TW" sz="3200" b="1" i="1" dirty="0">
              <a:solidFill>
                <a:srgbClr val="6600CC"/>
              </a:solidFill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Entitle to use award logos for promotional purposes</a:t>
            </a: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Invite to share experiences at public events/seminars</a:t>
            </a: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Publish achievements on 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Interview by online media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Recognition Scheme websites, online banners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Local free / paid newspapers, magazines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Newspaper advertorials 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Booklet insertion via newspaper </a:t>
            </a:r>
          </a:p>
          <a:p>
            <a:pPr marL="819150" lvl="1" indent="-361950" algn="just" eaLnBrk="0" hangingPunct="0">
              <a:spcBef>
                <a:spcPct val="300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Radio interviews</a:t>
            </a: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dirty="0">
              <a:latin typeface="Calibri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Benefits of Joining the Scheme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 rot="402638">
            <a:off x="2507491" y="3692098"/>
            <a:ext cx="3171825" cy="1939925"/>
            <a:chOff x="1259632" y="2731625"/>
            <a:chExt cx="4112343" cy="2517445"/>
          </a:xfrm>
        </p:grpSpPr>
        <p:pic>
          <p:nvPicPr>
            <p:cNvPr id="6" name="Picture 2" descr="C:\Users\imysit\Desktop\leolai.jpg"/>
            <p:cNvPicPr>
              <a:picLocks noChangeAspect="1" noChangeArrowheads="1"/>
            </p:cNvPicPr>
            <p:nvPr/>
          </p:nvPicPr>
          <p:blipFill>
            <a:blip r:embed="rId2" cstate="print"/>
            <a:srcRect t="894"/>
            <a:stretch>
              <a:fillRect/>
            </a:stretch>
          </p:blipFill>
          <p:spPr bwMode="auto">
            <a:xfrm>
              <a:off x="1259632" y="2731625"/>
              <a:ext cx="4112343" cy="251744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" name="矩形 6"/>
            <p:cNvSpPr/>
            <p:nvPr/>
          </p:nvSpPr>
          <p:spPr>
            <a:xfrm>
              <a:off x="1826387" y="2907508"/>
              <a:ext cx="864456" cy="574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827881" y="3557891"/>
              <a:ext cx="1379014" cy="714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391524" y="2979261"/>
              <a:ext cx="936494" cy="135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453663" y="3085532"/>
              <a:ext cx="909738" cy="135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629028" y="3201505"/>
              <a:ext cx="720380" cy="430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4709353" y="5096663"/>
            <a:ext cx="935038" cy="647700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789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40575">
            <a:off x="538787" y="2658942"/>
            <a:ext cx="3808127" cy="28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2901786" y="2518224"/>
            <a:ext cx="792163" cy="576263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789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8075">
            <a:off x="4603180" y="2533056"/>
            <a:ext cx="3888467" cy="241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5422066" y="4102400"/>
            <a:ext cx="936625" cy="649287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95536" y="1484784"/>
            <a:ext cx="7776864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Award Logos Used for Promotional Purposes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圖片 1"/>
          <p:cNvPicPr>
            <a:picLocks noChangeAspect="1"/>
          </p:cNvPicPr>
          <p:nvPr/>
        </p:nvPicPr>
        <p:blipFill>
          <a:blip r:embed="rId2" cstate="print"/>
          <a:srcRect b="11537"/>
          <a:stretch>
            <a:fillRect/>
          </a:stretch>
        </p:blipFill>
        <p:spPr bwMode="auto">
          <a:xfrm>
            <a:off x="1600061" y="1988841"/>
            <a:ext cx="5924267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500563" y="2492375"/>
            <a:ext cx="1223962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6" name="矩形 5"/>
          <p:cNvSpPr/>
          <p:nvPr/>
        </p:nvSpPr>
        <p:spPr>
          <a:xfrm>
            <a:off x="2898527" y="3573016"/>
            <a:ext cx="2808313" cy="2160017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51520" y="1340768"/>
            <a:ext cx="8532440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Awards Presentation Ceremony Highlights in Newspaper Website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11574</TotalTime>
  <Words>1581</Words>
  <Application>Microsoft Office PowerPoint</Application>
  <PresentationFormat>如螢幕大小 (4:3)</PresentationFormat>
  <Paragraphs>477</Paragraphs>
  <Slides>38</Slides>
  <Notes>15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Custom Design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</vt:vector>
  </TitlesOfParts>
  <Company>The Government of HKSAR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Web Accessibility</dc:title>
  <dc:subject>Introduction to Web Accessibility</dc:subject>
  <dc:creator>OGCIO</dc:creator>
  <cp:lastModifiedBy>Joanna CH CHAN</cp:lastModifiedBy>
  <cp:revision>1299</cp:revision>
  <dcterms:created xsi:type="dcterms:W3CDTF">2011-09-21T04:23:14Z</dcterms:created>
  <dcterms:modified xsi:type="dcterms:W3CDTF">2014-10-24T01:14:46Z</dcterms:modified>
</cp:coreProperties>
</file>